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52"/>
  </p:notesMasterIdLst>
  <p:sldIdLst>
    <p:sldId id="256" r:id="rId5"/>
    <p:sldId id="540" r:id="rId6"/>
    <p:sldId id="550" r:id="rId7"/>
    <p:sldId id="549" r:id="rId8"/>
    <p:sldId id="551" r:id="rId9"/>
    <p:sldId id="544" r:id="rId10"/>
    <p:sldId id="565" r:id="rId11"/>
    <p:sldId id="552" r:id="rId12"/>
    <p:sldId id="574" r:id="rId13"/>
    <p:sldId id="572" r:id="rId14"/>
    <p:sldId id="576" r:id="rId15"/>
    <p:sldId id="553" r:id="rId16"/>
    <p:sldId id="556" r:id="rId17"/>
    <p:sldId id="573" r:id="rId18"/>
    <p:sldId id="558" r:id="rId19"/>
    <p:sldId id="555" r:id="rId20"/>
    <p:sldId id="567" r:id="rId21"/>
    <p:sldId id="593" r:id="rId22"/>
    <p:sldId id="554" r:id="rId23"/>
    <p:sldId id="559" r:id="rId24"/>
    <p:sldId id="581" r:id="rId25"/>
    <p:sldId id="582" r:id="rId26"/>
    <p:sldId id="568" r:id="rId27"/>
    <p:sldId id="560" r:id="rId28"/>
    <p:sldId id="592" r:id="rId29"/>
    <p:sldId id="561" r:id="rId30"/>
    <p:sldId id="571" r:id="rId31"/>
    <p:sldId id="579" r:id="rId32"/>
    <p:sldId id="575" r:id="rId33"/>
    <p:sldId id="563" r:id="rId34"/>
    <p:sldId id="580" r:id="rId35"/>
    <p:sldId id="583" r:id="rId36"/>
    <p:sldId id="591" r:id="rId37"/>
    <p:sldId id="564" r:id="rId38"/>
    <p:sldId id="566" r:id="rId39"/>
    <p:sldId id="578" r:id="rId40"/>
    <p:sldId id="590" r:id="rId41"/>
    <p:sldId id="585" r:id="rId42"/>
    <p:sldId id="569" r:id="rId43"/>
    <p:sldId id="584" r:id="rId44"/>
    <p:sldId id="589" r:id="rId45"/>
    <p:sldId id="588" r:id="rId46"/>
    <p:sldId id="586" r:id="rId47"/>
    <p:sldId id="570" r:id="rId48"/>
    <p:sldId id="587" r:id="rId49"/>
    <p:sldId id="562" r:id="rId50"/>
    <p:sldId id="38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23DF20-7C07-3EB7-9418-C79B8693DA9D}" name="Lies van Gennip" initials="LvG" userId="5b795c0474e8656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2366"/>
    <a:srgbClr val="76428E"/>
    <a:srgbClr val="E22D7E"/>
    <a:srgbClr val="F3A100"/>
    <a:srgbClr val="FFFFFF"/>
    <a:srgbClr val="75B02C"/>
    <a:srgbClr val="164588"/>
    <a:srgbClr val="CF181A"/>
    <a:srgbClr val="196A31"/>
    <a:srgbClr val="ED6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762"/>
  </p:normalViewPr>
  <p:slideViewPr>
    <p:cSldViewPr snapToGrid="0">
      <p:cViewPr varScale="1">
        <p:scale>
          <a:sx n="121" d="100"/>
          <a:sy n="121" d="100"/>
        </p:scale>
        <p:origin x="440"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5FC5C-105F-48BF-BF00-D035067C6823}" type="datetimeFigureOut">
              <a:rPr lang="nl-NL" smtClean="0"/>
              <a:t>28-09-2022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86E16E-FF95-485E-B50F-2288FD1E3686}" type="slidenum">
              <a:rPr lang="nl-NL" smtClean="0"/>
              <a:t>‹nr.›</a:t>
            </a:fld>
            <a:endParaRPr lang="nl-NL"/>
          </a:p>
        </p:txBody>
      </p:sp>
    </p:spTree>
    <p:extLst>
      <p:ext uri="{BB962C8B-B14F-4D97-AF65-F5344CB8AC3E}">
        <p14:creationId xmlns:p14="http://schemas.microsoft.com/office/powerpoint/2010/main" val="1570057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a:t>
            </a:fld>
            <a:endParaRPr lang="nl-NL"/>
          </a:p>
        </p:txBody>
      </p:sp>
    </p:spTree>
    <p:extLst>
      <p:ext uri="{BB962C8B-B14F-4D97-AF65-F5344CB8AC3E}">
        <p14:creationId xmlns:p14="http://schemas.microsoft.com/office/powerpoint/2010/main" val="1606076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11</a:t>
            </a:fld>
            <a:endParaRPr lang="nl-NL"/>
          </a:p>
        </p:txBody>
      </p:sp>
    </p:spTree>
    <p:extLst>
      <p:ext uri="{BB962C8B-B14F-4D97-AF65-F5344CB8AC3E}">
        <p14:creationId xmlns:p14="http://schemas.microsoft.com/office/powerpoint/2010/main" val="220961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12</a:t>
            </a:fld>
            <a:endParaRPr lang="nl-NL"/>
          </a:p>
        </p:txBody>
      </p:sp>
    </p:spTree>
    <p:extLst>
      <p:ext uri="{BB962C8B-B14F-4D97-AF65-F5344CB8AC3E}">
        <p14:creationId xmlns:p14="http://schemas.microsoft.com/office/powerpoint/2010/main" val="3670763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13</a:t>
            </a:fld>
            <a:endParaRPr lang="nl-NL"/>
          </a:p>
        </p:txBody>
      </p:sp>
    </p:spTree>
    <p:extLst>
      <p:ext uri="{BB962C8B-B14F-4D97-AF65-F5344CB8AC3E}">
        <p14:creationId xmlns:p14="http://schemas.microsoft.com/office/powerpoint/2010/main" val="3999062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14</a:t>
            </a:fld>
            <a:endParaRPr lang="nl-NL"/>
          </a:p>
        </p:txBody>
      </p:sp>
    </p:spTree>
    <p:extLst>
      <p:ext uri="{BB962C8B-B14F-4D97-AF65-F5344CB8AC3E}">
        <p14:creationId xmlns:p14="http://schemas.microsoft.com/office/powerpoint/2010/main" val="1472287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15</a:t>
            </a:fld>
            <a:endParaRPr lang="nl-NL"/>
          </a:p>
        </p:txBody>
      </p:sp>
    </p:spTree>
    <p:extLst>
      <p:ext uri="{BB962C8B-B14F-4D97-AF65-F5344CB8AC3E}">
        <p14:creationId xmlns:p14="http://schemas.microsoft.com/office/powerpoint/2010/main" val="2023035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16</a:t>
            </a:fld>
            <a:endParaRPr lang="nl-NL"/>
          </a:p>
        </p:txBody>
      </p:sp>
    </p:spTree>
    <p:extLst>
      <p:ext uri="{BB962C8B-B14F-4D97-AF65-F5344CB8AC3E}">
        <p14:creationId xmlns:p14="http://schemas.microsoft.com/office/powerpoint/2010/main" val="954964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17</a:t>
            </a:fld>
            <a:endParaRPr lang="nl-NL"/>
          </a:p>
        </p:txBody>
      </p:sp>
    </p:spTree>
    <p:extLst>
      <p:ext uri="{BB962C8B-B14F-4D97-AF65-F5344CB8AC3E}">
        <p14:creationId xmlns:p14="http://schemas.microsoft.com/office/powerpoint/2010/main" val="2543913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18</a:t>
            </a:fld>
            <a:endParaRPr lang="nl-NL"/>
          </a:p>
        </p:txBody>
      </p:sp>
    </p:spTree>
    <p:extLst>
      <p:ext uri="{BB962C8B-B14F-4D97-AF65-F5344CB8AC3E}">
        <p14:creationId xmlns:p14="http://schemas.microsoft.com/office/powerpoint/2010/main" val="3535000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19</a:t>
            </a:fld>
            <a:endParaRPr lang="nl-NL"/>
          </a:p>
        </p:txBody>
      </p:sp>
    </p:spTree>
    <p:extLst>
      <p:ext uri="{BB962C8B-B14F-4D97-AF65-F5344CB8AC3E}">
        <p14:creationId xmlns:p14="http://schemas.microsoft.com/office/powerpoint/2010/main" val="2035865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t>
            </a:r>
            <a:r>
              <a:rPr lang="nl-NL" dirty="0" err="1"/>
              <a:t>https</a:t>
            </a:r>
            <a:r>
              <a:rPr lang="nl-NL" dirty="0"/>
              <a:t>://</a:t>
            </a:r>
            <a:r>
              <a:rPr lang="nl-NL" dirty="0" err="1"/>
              <a:t>www.icreatemagazine.nl</a:t>
            </a:r>
            <a:r>
              <a:rPr lang="nl-NL" dirty="0"/>
              <a:t>/workshop/</a:t>
            </a:r>
            <a:r>
              <a:rPr lang="nl-NL" dirty="0" err="1"/>
              <a:t>itip</a:t>
            </a:r>
            <a:r>
              <a:rPr lang="nl-NL" dirty="0"/>
              <a:t>-cursor-verplaatsen-</a:t>
            </a:r>
            <a:r>
              <a:rPr lang="nl-NL" dirty="0" err="1"/>
              <a:t>iphone</a:t>
            </a:r>
            <a:r>
              <a:rPr lang="nl-NL" dirty="0"/>
              <a:t>/</a:t>
            </a:r>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20</a:t>
            </a:fld>
            <a:endParaRPr lang="nl-NL"/>
          </a:p>
        </p:txBody>
      </p:sp>
    </p:spTree>
    <p:extLst>
      <p:ext uri="{BB962C8B-B14F-4D97-AF65-F5344CB8AC3E}">
        <p14:creationId xmlns:p14="http://schemas.microsoft.com/office/powerpoint/2010/main" val="3847529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a:t>
            </a:fld>
            <a:endParaRPr lang="nl-NL"/>
          </a:p>
        </p:txBody>
      </p:sp>
    </p:spTree>
    <p:extLst>
      <p:ext uri="{BB962C8B-B14F-4D97-AF65-F5344CB8AC3E}">
        <p14:creationId xmlns:p14="http://schemas.microsoft.com/office/powerpoint/2010/main" val="2217841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21</a:t>
            </a:fld>
            <a:endParaRPr lang="nl-NL"/>
          </a:p>
        </p:txBody>
      </p:sp>
    </p:spTree>
    <p:extLst>
      <p:ext uri="{BB962C8B-B14F-4D97-AF65-F5344CB8AC3E}">
        <p14:creationId xmlns:p14="http://schemas.microsoft.com/office/powerpoint/2010/main" val="2283126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afbeelding: </a:t>
            </a:r>
            <a:r>
              <a:rPr lang="nl-NL" dirty="0" err="1"/>
              <a:t>https</a:t>
            </a:r>
            <a:r>
              <a:rPr lang="nl-NL" dirty="0"/>
              <a:t>://</a:t>
            </a:r>
            <a:r>
              <a:rPr lang="nl-NL" dirty="0" err="1"/>
              <a:t>www.pexels.com</a:t>
            </a:r>
            <a:r>
              <a:rPr lang="nl-NL" dirty="0"/>
              <a:t>/nl-nl/foto/zwarte-smartphone-3207442/</a:t>
            </a:r>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22</a:t>
            </a:fld>
            <a:endParaRPr lang="nl-NL"/>
          </a:p>
        </p:txBody>
      </p:sp>
    </p:spTree>
    <p:extLst>
      <p:ext uri="{BB962C8B-B14F-4D97-AF65-F5344CB8AC3E}">
        <p14:creationId xmlns:p14="http://schemas.microsoft.com/office/powerpoint/2010/main" val="358432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23</a:t>
            </a:fld>
            <a:endParaRPr lang="nl-NL"/>
          </a:p>
        </p:txBody>
      </p:sp>
    </p:spTree>
    <p:extLst>
      <p:ext uri="{BB962C8B-B14F-4D97-AF65-F5344CB8AC3E}">
        <p14:creationId xmlns:p14="http://schemas.microsoft.com/office/powerpoint/2010/main" val="1697088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24</a:t>
            </a:fld>
            <a:endParaRPr lang="nl-NL"/>
          </a:p>
        </p:txBody>
      </p:sp>
    </p:spTree>
    <p:extLst>
      <p:ext uri="{BB962C8B-B14F-4D97-AF65-F5344CB8AC3E}">
        <p14:creationId xmlns:p14="http://schemas.microsoft.com/office/powerpoint/2010/main" val="2571108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afbeelding: </a:t>
            </a:r>
            <a:r>
              <a:rPr lang="nl-NL" dirty="0" err="1"/>
              <a:t>https</a:t>
            </a:r>
            <a:r>
              <a:rPr lang="nl-NL" dirty="0"/>
              <a:t>://</a:t>
            </a:r>
            <a:r>
              <a:rPr lang="nl-NL" dirty="0" err="1"/>
              <a:t>images.app.goo.gl</a:t>
            </a:r>
            <a:r>
              <a:rPr lang="nl-NL" dirty="0"/>
              <a:t>/kWcjLp9akcJPqZod9</a:t>
            </a:r>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26</a:t>
            </a:fld>
            <a:endParaRPr lang="nl-NL"/>
          </a:p>
        </p:txBody>
      </p:sp>
    </p:spTree>
    <p:extLst>
      <p:ext uri="{BB962C8B-B14F-4D97-AF65-F5344CB8AC3E}">
        <p14:creationId xmlns:p14="http://schemas.microsoft.com/office/powerpoint/2010/main" val="2361204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afbeelding: </a:t>
            </a:r>
            <a:r>
              <a:rPr lang="nl-NL" dirty="0" err="1"/>
              <a:t>https</a:t>
            </a:r>
            <a:r>
              <a:rPr lang="nl-NL" dirty="0"/>
              <a:t>://</a:t>
            </a:r>
            <a:r>
              <a:rPr lang="nl-NL" dirty="0" err="1"/>
              <a:t>images.app.goo.gl</a:t>
            </a:r>
            <a:r>
              <a:rPr lang="nl-NL" dirty="0"/>
              <a:t>/NaNhHoXakcJ5wZHJ8</a:t>
            </a:r>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27</a:t>
            </a:fld>
            <a:endParaRPr lang="nl-NL"/>
          </a:p>
        </p:txBody>
      </p:sp>
    </p:spTree>
    <p:extLst>
      <p:ext uri="{BB962C8B-B14F-4D97-AF65-F5344CB8AC3E}">
        <p14:creationId xmlns:p14="http://schemas.microsoft.com/office/powerpoint/2010/main" val="1661906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28</a:t>
            </a:fld>
            <a:endParaRPr lang="nl-NL"/>
          </a:p>
        </p:txBody>
      </p:sp>
    </p:spTree>
    <p:extLst>
      <p:ext uri="{BB962C8B-B14F-4D97-AF65-F5344CB8AC3E}">
        <p14:creationId xmlns:p14="http://schemas.microsoft.com/office/powerpoint/2010/main" val="580626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afbeelding: </a:t>
            </a:r>
            <a:r>
              <a:rPr lang="nl-NL" dirty="0" err="1"/>
              <a:t>https</a:t>
            </a:r>
            <a:r>
              <a:rPr lang="nl-NL" dirty="0"/>
              <a:t>://</a:t>
            </a:r>
            <a:r>
              <a:rPr lang="nl-NL" dirty="0" err="1"/>
              <a:t>images.app.goo.gl</a:t>
            </a:r>
            <a:r>
              <a:rPr lang="nl-NL" dirty="0"/>
              <a:t>/NaNhHoXakcJ5wZHJ8</a:t>
            </a:r>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29</a:t>
            </a:fld>
            <a:endParaRPr lang="nl-NL"/>
          </a:p>
        </p:txBody>
      </p:sp>
    </p:spTree>
    <p:extLst>
      <p:ext uri="{BB962C8B-B14F-4D97-AF65-F5344CB8AC3E}">
        <p14:creationId xmlns:p14="http://schemas.microsoft.com/office/powerpoint/2010/main" val="3557171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30</a:t>
            </a:fld>
            <a:endParaRPr lang="nl-NL"/>
          </a:p>
        </p:txBody>
      </p:sp>
    </p:spTree>
    <p:extLst>
      <p:ext uri="{BB962C8B-B14F-4D97-AF65-F5344CB8AC3E}">
        <p14:creationId xmlns:p14="http://schemas.microsoft.com/office/powerpoint/2010/main" val="2306628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31</a:t>
            </a:fld>
            <a:endParaRPr lang="nl-NL"/>
          </a:p>
        </p:txBody>
      </p:sp>
    </p:spTree>
    <p:extLst>
      <p:ext uri="{BB962C8B-B14F-4D97-AF65-F5344CB8AC3E}">
        <p14:creationId xmlns:p14="http://schemas.microsoft.com/office/powerpoint/2010/main" val="157672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Foto door </a:t>
            </a:r>
            <a:r>
              <a:rPr lang="nl-NL" dirty="0" err="1">
                <a:effectLst/>
              </a:rPr>
              <a:t>Pixabay</a:t>
            </a:r>
            <a:r>
              <a:rPr lang="nl-NL" dirty="0">
                <a:effectLst/>
              </a:rPr>
              <a:t> op </a:t>
            </a:r>
            <a:r>
              <a:rPr lang="nl-NL" dirty="0" err="1">
                <a:effectLst/>
              </a:rPr>
              <a:t>Pexels</a:t>
            </a:r>
            <a:r>
              <a:rPr lang="nl-NL" dirty="0">
                <a:effectLst/>
              </a:rPr>
              <a:t>: </a:t>
            </a:r>
            <a:r>
              <a:rPr lang="nl-NL" dirty="0" err="1">
                <a:effectLst/>
              </a:rPr>
              <a:t>https</a:t>
            </a:r>
            <a:r>
              <a:rPr lang="nl-NL" dirty="0">
                <a:effectLst/>
              </a:rPr>
              <a:t>://</a:t>
            </a:r>
            <a:r>
              <a:rPr lang="nl-NL" dirty="0" err="1">
                <a:effectLst/>
              </a:rPr>
              <a:t>www.pexels.com</a:t>
            </a:r>
            <a:r>
              <a:rPr lang="nl-NL" dirty="0">
                <a:effectLst/>
              </a:rPr>
              <a:t>/nl-nl/foto/jongen-draagt-blauwe-t-shirt-met-zwarte-laptopcomputer-in-een-gedimd-verlicht-scenario-159533/</a:t>
            </a:r>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4</a:t>
            </a:fld>
            <a:endParaRPr lang="nl-NL"/>
          </a:p>
        </p:txBody>
      </p:sp>
    </p:spTree>
    <p:extLst>
      <p:ext uri="{BB962C8B-B14F-4D97-AF65-F5344CB8AC3E}">
        <p14:creationId xmlns:p14="http://schemas.microsoft.com/office/powerpoint/2010/main" val="2198811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32</a:t>
            </a:fld>
            <a:endParaRPr lang="nl-NL"/>
          </a:p>
        </p:txBody>
      </p:sp>
    </p:spTree>
    <p:extLst>
      <p:ext uri="{BB962C8B-B14F-4D97-AF65-F5344CB8AC3E}">
        <p14:creationId xmlns:p14="http://schemas.microsoft.com/office/powerpoint/2010/main" val="720860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afbeelding: </a:t>
            </a:r>
            <a:r>
              <a:rPr lang="nl-NL" dirty="0" err="1"/>
              <a:t>https</a:t>
            </a:r>
            <a:r>
              <a:rPr lang="nl-NL" dirty="0"/>
              <a:t>://</a:t>
            </a:r>
            <a:r>
              <a:rPr lang="nl-NL" dirty="0" err="1"/>
              <a:t>www.free</a:t>
            </a:r>
            <a:r>
              <a:rPr lang="nl-NL" dirty="0"/>
              <a:t>-power-point-</a:t>
            </a:r>
            <a:r>
              <a:rPr lang="nl-NL" dirty="0" err="1"/>
              <a:t>templates.com</a:t>
            </a:r>
            <a:r>
              <a:rPr lang="nl-NL" dirty="0"/>
              <a:t>/</a:t>
            </a:r>
            <a:r>
              <a:rPr lang="nl-NL" dirty="0" err="1"/>
              <a:t>articles</a:t>
            </a:r>
            <a:r>
              <a:rPr lang="nl-NL" dirty="0"/>
              <a:t>/</a:t>
            </a:r>
            <a:r>
              <a:rPr lang="nl-NL" dirty="0" err="1"/>
              <a:t>ppsx</a:t>
            </a:r>
            <a:r>
              <a:rPr lang="nl-NL" dirty="0"/>
              <a:t>-files/</a:t>
            </a:r>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33</a:t>
            </a:fld>
            <a:endParaRPr lang="nl-NL"/>
          </a:p>
        </p:txBody>
      </p:sp>
    </p:spTree>
    <p:extLst>
      <p:ext uri="{BB962C8B-B14F-4D97-AF65-F5344CB8AC3E}">
        <p14:creationId xmlns:p14="http://schemas.microsoft.com/office/powerpoint/2010/main" val="231957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34</a:t>
            </a:fld>
            <a:endParaRPr lang="nl-NL"/>
          </a:p>
        </p:txBody>
      </p:sp>
    </p:spTree>
    <p:extLst>
      <p:ext uri="{BB962C8B-B14F-4D97-AF65-F5344CB8AC3E}">
        <p14:creationId xmlns:p14="http://schemas.microsoft.com/office/powerpoint/2010/main" val="3291491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35</a:t>
            </a:fld>
            <a:endParaRPr lang="nl-NL"/>
          </a:p>
        </p:txBody>
      </p:sp>
    </p:spTree>
    <p:extLst>
      <p:ext uri="{BB962C8B-B14F-4D97-AF65-F5344CB8AC3E}">
        <p14:creationId xmlns:p14="http://schemas.microsoft.com/office/powerpoint/2010/main" val="2543949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36</a:t>
            </a:fld>
            <a:endParaRPr lang="nl-NL"/>
          </a:p>
        </p:txBody>
      </p:sp>
    </p:spTree>
    <p:extLst>
      <p:ext uri="{BB962C8B-B14F-4D97-AF65-F5344CB8AC3E}">
        <p14:creationId xmlns:p14="http://schemas.microsoft.com/office/powerpoint/2010/main" val="1257400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37</a:t>
            </a:fld>
            <a:endParaRPr lang="nl-NL"/>
          </a:p>
        </p:txBody>
      </p:sp>
    </p:spTree>
    <p:extLst>
      <p:ext uri="{BB962C8B-B14F-4D97-AF65-F5344CB8AC3E}">
        <p14:creationId xmlns:p14="http://schemas.microsoft.com/office/powerpoint/2010/main" val="573673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afbeelding: </a:t>
            </a:r>
            <a:r>
              <a:rPr lang="nl-NL" dirty="0" err="1"/>
              <a:t>https</a:t>
            </a:r>
            <a:r>
              <a:rPr lang="nl-NL" dirty="0"/>
              <a:t>://www.google.com/</a:t>
            </a:r>
            <a:r>
              <a:rPr lang="nl-NL" dirty="0" err="1"/>
              <a:t>imgres?imgurl</a:t>
            </a:r>
            <a:r>
              <a:rPr lang="nl-NL" dirty="0"/>
              <a:t>=https%3A%2F%2Fmedia.istockphoto.com%2Fphotos%2Fcomputer-button-delete-picture-id104639188%3Fk%3D20%26m%3D104639188%26s%3D612x612%26w%3D0%26h%3DgVxZqLTr_IMe-7eWWWMaSOyn7bW8cX4zb-ZX-xsvQjo%3D&amp;imgrefurl=https%3A%2F%2Fwww.istockphoto.com%2Fnl%2Ffotos%2Fdelete-knop&amp;tbnid=UYADM5kZTR6HtM&amp;vet=12ahUKEwjy0ePt7r_5AhWswwIHHa-dBbIQMygAegUIARDNAQ..i&amp;docid=E0nY4JYIQiwejM&amp;w=612&amp;h=612&amp;q=delete%20knop&amp;client=</a:t>
            </a:r>
            <a:r>
              <a:rPr lang="nl-NL" dirty="0" err="1"/>
              <a:t>firefox-b-d&amp;ved</a:t>
            </a:r>
            <a:r>
              <a:rPr lang="nl-NL" dirty="0"/>
              <a:t>=2ahUKEwjy0ePt7r_5AhWswwIHHa-dBbIQMygAegUIARDNAQ</a:t>
            </a:r>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38</a:t>
            </a:fld>
            <a:endParaRPr lang="nl-NL"/>
          </a:p>
        </p:txBody>
      </p:sp>
    </p:spTree>
    <p:extLst>
      <p:ext uri="{BB962C8B-B14F-4D97-AF65-F5344CB8AC3E}">
        <p14:creationId xmlns:p14="http://schemas.microsoft.com/office/powerpoint/2010/main" val="2346552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39</a:t>
            </a:fld>
            <a:endParaRPr lang="nl-NL"/>
          </a:p>
        </p:txBody>
      </p:sp>
    </p:spTree>
    <p:extLst>
      <p:ext uri="{BB962C8B-B14F-4D97-AF65-F5344CB8AC3E}">
        <p14:creationId xmlns:p14="http://schemas.microsoft.com/office/powerpoint/2010/main" val="823971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afbeelding: </a:t>
            </a:r>
            <a:r>
              <a:rPr lang="nl-NL" dirty="0" err="1"/>
              <a:t>https</a:t>
            </a:r>
            <a:r>
              <a:rPr lang="nl-NL" dirty="0"/>
              <a:t>://</a:t>
            </a:r>
            <a:r>
              <a:rPr lang="nl-NL" dirty="0" err="1"/>
              <a:t>images.pexels.com</a:t>
            </a:r>
            <a:r>
              <a:rPr lang="nl-NL" dirty="0"/>
              <a:t>/</a:t>
            </a:r>
            <a:r>
              <a:rPr lang="nl-NL" dirty="0" err="1"/>
              <a:t>photos</a:t>
            </a:r>
            <a:r>
              <a:rPr lang="nl-NL" dirty="0"/>
              <a:t>/3183150/pexels-photo-3183150.jpeg?cs=</a:t>
            </a:r>
            <a:r>
              <a:rPr lang="nl-NL" dirty="0" err="1"/>
              <a:t>srgb&amp;dl</a:t>
            </a:r>
            <a:r>
              <a:rPr lang="nl-NL" dirty="0"/>
              <a:t>=pexels-fauxels-3183150.jpg&amp;fm=jpg</a:t>
            </a:r>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40</a:t>
            </a:fld>
            <a:endParaRPr lang="nl-NL"/>
          </a:p>
        </p:txBody>
      </p:sp>
    </p:spTree>
    <p:extLst>
      <p:ext uri="{BB962C8B-B14F-4D97-AF65-F5344CB8AC3E}">
        <p14:creationId xmlns:p14="http://schemas.microsoft.com/office/powerpoint/2010/main" val="1078881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41</a:t>
            </a:fld>
            <a:endParaRPr lang="nl-NL"/>
          </a:p>
        </p:txBody>
      </p:sp>
    </p:spTree>
    <p:extLst>
      <p:ext uri="{BB962C8B-B14F-4D97-AF65-F5344CB8AC3E}">
        <p14:creationId xmlns:p14="http://schemas.microsoft.com/office/powerpoint/2010/main" val="1625382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5</a:t>
            </a:fld>
            <a:endParaRPr lang="nl-NL"/>
          </a:p>
        </p:txBody>
      </p:sp>
    </p:spTree>
    <p:extLst>
      <p:ext uri="{BB962C8B-B14F-4D97-AF65-F5344CB8AC3E}">
        <p14:creationId xmlns:p14="http://schemas.microsoft.com/office/powerpoint/2010/main" val="97914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afbeelding: </a:t>
            </a:r>
            <a:r>
              <a:rPr lang="nl-NL" dirty="0" err="1"/>
              <a:t>https</a:t>
            </a:r>
            <a:r>
              <a:rPr lang="nl-NL" dirty="0"/>
              <a:t>://</a:t>
            </a:r>
            <a:r>
              <a:rPr lang="nl-NL" dirty="0" err="1"/>
              <a:t>www.pexels.com</a:t>
            </a:r>
            <a:r>
              <a:rPr lang="nl-NL" dirty="0"/>
              <a:t>/nl-nl/foto/mensen-professioneel-kliniek-doctor-3985170/</a:t>
            </a:r>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42</a:t>
            </a:fld>
            <a:endParaRPr lang="nl-NL"/>
          </a:p>
        </p:txBody>
      </p:sp>
    </p:spTree>
    <p:extLst>
      <p:ext uri="{BB962C8B-B14F-4D97-AF65-F5344CB8AC3E}">
        <p14:creationId xmlns:p14="http://schemas.microsoft.com/office/powerpoint/2010/main" val="712777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43</a:t>
            </a:fld>
            <a:endParaRPr lang="nl-NL"/>
          </a:p>
        </p:txBody>
      </p:sp>
    </p:spTree>
    <p:extLst>
      <p:ext uri="{BB962C8B-B14F-4D97-AF65-F5344CB8AC3E}">
        <p14:creationId xmlns:p14="http://schemas.microsoft.com/office/powerpoint/2010/main" val="772715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44</a:t>
            </a:fld>
            <a:endParaRPr lang="nl-NL"/>
          </a:p>
        </p:txBody>
      </p:sp>
    </p:spTree>
    <p:extLst>
      <p:ext uri="{BB962C8B-B14F-4D97-AF65-F5344CB8AC3E}">
        <p14:creationId xmlns:p14="http://schemas.microsoft.com/office/powerpoint/2010/main" val="2984730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afbeelding: </a:t>
            </a:r>
            <a:r>
              <a:rPr lang="nl-NL" dirty="0" err="1"/>
              <a:t>https</a:t>
            </a:r>
            <a:r>
              <a:rPr lang="nl-NL" dirty="0"/>
              <a:t>://</a:t>
            </a:r>
            <a:r>
              <a:rPr lang="nl-NL" dirty="0" err="1"/>
              <a:t>www.pexels.com</a:t>
            </a:r>
            <a:r>
              <a:rPr lang="nl-NL" dirty="0"/>
              <a:t>/nl-nl/foto/zakenman-man-laptop-kantoor-7129712/</a:t>
            </a:r>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45</a:t>
            </a:fld>
            <a:endParaRPr lang="nl-NL"/>
          </a:p>
        </p:txBody>
      </p:sp>
    </p:spTree>
    <p:extLst>
      <p:ext uri="{BB962C8B-B14F-4D97-AF65-F5344CB8AC3E}">
        <p14:creationId xmlns:p14="http://schemas.microsoft.com/office/powerpoint/2010/main" val="2445785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46</a:t>
            </a:fld>
            <a:endParaRPr lang="nl-NL"/>
          </a:p>
        </p:txBody>
      </p:sp>
    </p:spTree>
    <p:extLst>
      <p:ext uri="{BB962C8B-B14F-4D97-AF65-F5344CB8AC3E}">
        <p14:creationId xmlns:p14="http://schemas.microsoft.com/office/powerpoint/2010/main" val="3544051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47</a:t>
            </a:fld>
            <a:endParaRPr lang="nl-NL"/>
          </a:p>
        </p:txBody>
      </p:sp>
    </p:spTree>
    <p:extLst>
      <p:ext uri="{BB962C8B-B14F-4D97-AF65-F5344CB8AC3E}">
        <p14:creationId xmlns:p14="http://schemas.microsoft.com/office/powerpoint/2010/main" val="84762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afbeelding: </a:t>
            </a:r>
            <a:r>
              <a:rPr lang="nl-NL" dirty="0" err="1"/>
              <a:t>https</a:t>
            </a:r>
            <a:r>
              <a:rPr lang="nl-NL" dirty="0"/>
              <a:t>://</a:t>
            </a:r>
            <a:r>
              <a:rPr lang="nl-NL" dirty="0" err="1"/>
              <a:t>images.app.goo.gl</a:t>
            </a:r>
            <a:r>
              <a:rPr lang="nl-NL" dirty="0"/>
              <a:t>/c526opB72rdhHbQc8</a:t>
            </a:r>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6</a:t>
            </a:fld>
            <a:endParaRPr lang="nl-NL"/>
          </a:p>
        </p:txBody>
      </p:sp>
    </p:spTree>
    <p:extLst>
      <p:ext uri="{BB962C8B-B14F-4D97-AF65-F5344CB8AC3E}">
        <p14:creationId xmlns:p14="http://schemas.microsoft.com/office/powerpoint/2010/main" val="2396289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7</a:t>
            </a:fld>
            <a:endParaRPr lang="nl-NL"/>
          </a:p>
        </p:txBody>
      </p:sp>
    </p:spTree>
    <p:extLst>
      <p:ext uri="{BB962C8B-B14F-4D97-AF65-F5344CB8AC3E}">
        <p14:creationId xmlns:p14="http://schemas.microsoft.com/office/powerpoint/2010/main" val="352345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8</a:t>
            </a:fld>
            <a:endParaRPr lang="nl-NL"/>
          </a:p>
        </p:txBody>
      </p:sp>
    </p:spTree>
    <p:extLst>
      <p:ext uri="{BB962C8B-B14F-4D97-AF65-F5344CB8AC3E}">
        <p14:creationId xmlns:p14="http://schemas.microsoft.com/office/powerpoint/2010/main" val="968864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9</a:t>
            </a:fld>
            <a:endParaRPr lang="nl-NL"/>
          </a:p>
        </p:txBody>
      </p:sp>
    </p:spTree>
    <p:extLst>
      <p:ext uri="{BB962C8B-B14F-4D97-AF65-F5344CB8AC3E}">
        <p14:creationId xmlns:p14="http://schemas.microsoft.com/office/powerpoint/2010/main" val="281667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10</a:t>
            </a:fld>
            <a:endParaRPr lang="nl-NL"/>
          </a:p>
        </p:txBody>
      </p:sp>
    </p:spTree>
    <p:extLst>
      <p:ext uri="{BB962C8B-B14F-4D97-AF65-F5344CB8AC3E}">
        <p14:creationId xmlns:p14="http://schemas.microsoft.com/office/powerpoint/2010/main" val="3418508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26ACD7-2AAD-7644-BBDA-C1BAA81CA64B}"/>
              </a:ext>
            </a:extLst>
          </p:cNvPr>
          <p:cNvSpPr/>
          <p:nvPr userDrawn="1"/>
        </p:nvSpPr>
        <p:spPr>
          <a:xfrm>
            <a:off x="0" y="2081284"/>
            <a:ext cx="12192000" cy="4776716"/>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D303C90-3216-F744-BCC9-F339FB9FCE07}"/>
              </a:ext>
            </a:extLst>
          </p:cNvPr>
          <p:cNvPicPr>
            <a:picLocks noChangeAspect="1"/>
          </p:cNvPicPr>
          <p:nvPr userDrawn="1"/>
        </p:nvPicPr>
        <p:blipFill rotWithShape="1">
          <a:blip r:embed="rId2"/>
          <a:srcRect l="14706" t="1" b="1"/>
          <a:stretch/>
        </p:blipFill>
        <p:spPr>
          <a:xfrm>
            <a:off x="6096000" y="2081284"/>
            <a:ext cx="6111410" cy="4776716"/>
          </a:xfrm>
          <a:prstGeom prst="rect">
            <a:avLst/>
          </a:prstGeom>
        </p:spPr>
      </p:pic>
      <p:sp>
        <p:nvSpPr>
          <p:cNvPr id="6" name="Slide Number Placeholder 5">
            <a:extLst>
              <a:ext uri="{FF2B5EF4-FFF2-40B4-BE49-F238E27FC236}">
                <a16:creationId xmlns:a16="http://schemas.microsoft.com/office/drawing/2014/main" id="{EF0CB357-C7E1-644C-A8C3-145191BC3A3F}"/>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9" name="Picture 8">
            <a:extLst>
              <a:ext uri="{FF2B5EF4-FFF2-40B4-BE49-F238E27FC236}">
                <a16:creationId xmlns:a16="http://schemas.microsoft.com/office/drawing/2014/main" id="{3BFCDB1D-5BDD-9541-B27D-784ED0FF1E43}"/>
              </a:ext>
            </a:extLst>
          </p:cNvPr>
          <p:cNvPicPr>
            <a:picLocks noChangeAspect="1"/>
          </p:cNvPicPr>
          <p:nvPr userDrawn="1"/>
        </p:nvPicPr>
        <p:blipFill>
          <a:blip r:embed="rId3"/>
          <a:stretch>
            <a:fillRect/>
          </a:stretch>
        </p:blipFill>
        <p:spPr>
          <a:xfrm>
            <a:off x="8247706" y="0"/>
            <a:ext cx="3962400" cy="3860800"/>
          </a:xfrm>
          <a:prstGeom prst="rect">
            <a:avLst/>
          </a:prstGeom>
        </p:spPr>
      </p:pic>
      <p:sp>
        <p:nvSpPr>
          <p:cNvPr id="13" name="object 13">
            <a:extLst>
              <a:ext uri="{FF2B5EF4-FFF2-40B4-BE49-F238E27FC236}">
                <a16:creationId xmlns:a16="http://schemas.microsoft.com/office/drawing/2014/main" id="{D10D6E32-1131-6F44-A1D2-67E5AEFA4578}"/>
              </a:ext>
            </a:extLst>
          </p:cNvPr>
          <p:cNvSpPr/>
          <p:nvPr userDrawn="1"/>
        </p:nvSpPr>
        <p:spPr>
          <a:xfrm>
            <a:off x="820958" y="2764258"/>
            <a:ext cx="2100580"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4" name="object 14">
            <a:extLst>
              <a:ext uri="{FF2B5EF4-FFF2-40B4-BE49-F238E27FC236}">
                <a16:creationId xmlns:a16="http://schemas.microsoft.com/office/drawing/2014/main" id="{64009525-0FE1-AF40-96F5-5B01BF7B4E1E}"/>
              </a:ext>
            </a:extLst>
          </p:cNvPr>
          <p:cNvSpPr/>
          <p:nvPr userDrawn="1"/>
        </p:nvSpPr>
        <p:spPr>
          <a:xfrm>
            <a:off x="508006" y="3105907"/>
            <a:ext cx="626110" cy="723265"/>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a16="http://schemas.microsoft.com/office/drawing/2014/main" id="{1FA5F469-06E6-2A4A-8C50-E54093CF20B4}"/>
              </a:ext>
            </a:extLst>
          </p:cNvPr>
          <p:cNvSpPr/>
          <p:nvPr userDrawn="1"/>
        </p:nvSpPr>
        <p:spPr>
          <a:xfrm>
            <a:off x="652796" y="3286158"/>
            <a:ext cx="312954" cy="350197"/>
          </a:xfrm>
          <a:prstGeom prst="rect">
            <a:avLst/>
          </a:prstGeom>
          <a:blipFill>
            <a:blip r:embed="rId4" cstate="print"/>
            <a:stretch>
              <a:fillRect/>
            </a:stretch>
          </a:blipFill>
        </p:spPr>
        <p:txBody>
          <a:bodyPr wrap="square" lIns="0" tIns="0" rIns="0" bIns="0" rtlCol="0"/>
          <a:lstStyle/>
          <a:p>
            <a:endParaRPr/>
          </a:p>
        </p:txBody>
      </p:sp>
      <p:sp>
        <p:nvSpPr>
          <p:cNvPr id="16" name="object 16">
            <a:extLst>
              <a:ext uri="{FF2B5EF4-FFF2-40B4-BE49-F238E27FC236}">
                <a16:creationId xmlns:a16="http://schemas.microsoft.com/office/drawing/2014/main" id="{730E1AA5-7DCA-074E-91EF-015205AC5AEE}"/>
              </a:ext>
            </a:extLst>
          </p:cNvPr>
          <p:cNvSpPr txBox="1"/>
          <p:nvPr userDrawn="1"/>
        </p:nvSpPr>
        <p:spPr>
          <a:xfrm>
            <a:off x="1502705" y="6159430"/>
            <a:ext cx="2047875" cy="285750"/>
          </a:xfrm>
          <a:prstGeom prst="rect">
            <a:avLst/>
          </a:prstGeom>
        </p:spPr>
        <p:txBody>
          <a:bodyPr vert="horz" wrap="square" lIns="0" tIns="12700" rIns="0" bIns="0" rtlCol="0">
            <a:spAutoFit/>
          </a:bodyPr>
          <a:lstStyle/>
          <a:p>
            <a:pPr marL="12700">
              <a:lnSpc>
                <a:spcPct val="100000"/>
              </a:lnSpc>
              <a:spcBef>
                <a:spcPts val="100"/>
              </a:spcBef>
            </a:pPr>
            <a:r>
              <a:rPr sz="1500" b="1" spc="-5">
                <a:solidFill>
                  <a:srgbClr val="FFFFFF"/>
                </a:solidFill>
                <a:latin typeface="Avenir"/>
                <a:cs typeface="Avenir"/>
              </a:rPr>
              <a:t>digivaardigindezorg.nl</a:t>
            </a:r>
            <a:endParaRPr sz="1500">
              <a:latin typeface="Avenir"/>
              <a:cs typeface="Avenir"/>
            </a:endParaRPr>
          </a:p>
        </p:txBody>
      </p:sp>
      <p:sp>
        <p:nvSpPr>
          <p:cNvPr id="18" name="Rectangle 17">
            <a:extLst>
              <a:ext uri="{FF2B5EF4-FFF2-40B4-BE49-F238E27FC236}">
                <a16:creationId xmlns:a16="http://schemas.microsoft.com/office/drawing/2014/main" id="{0B32DB8D-FBBD-5642-B982-AC3809892666}"/>
              </a:ext>
            </a:extLst>
          </p:cNvPr>
          <p:cNvSpPr/>
          <p:nvPr userDrawn="1"/>
        </p:nvSpPr>
        <p:spPr>
          <a:xfrm>
            <a:off x="6096000" y="2081284"/>
            <a:ext cx="6096000" cy="4776716"/>
          </a:xfrm>
          <a:prstGeom prst="rect">
            <a:avLst/>
          </a:prstGeom>
          <a:solidFill>
            <a:srgbClr val="5D236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D759913-A377-0846-92E9-2D89A6875346}"/>
              </a:ext>
            </a:extLst>
          </p:cNvPr>
          <p:cNvPicPr>
            <a:picLocks noChangeAspect="1"/>
          </p:cNvPicPr>
          <p:nvPr userDrawn="1"/>
        </p:nvPicPr>
        <p:blipFill>
          <a:blip r:embed="rId5"/>
          <a:stretch>
            <a:fillRect/>
          </a:stretch>
        </p:blipFill>
        <p:spPr>
          <a:xfrm>
            <a:off x="437867" y="0"/>
            <a:ext cx="4177549" cy="1850057"/>
          </a:xfrm>
          <a:prstGeom prst="rect">
            <a:avLst/>
          </a:prstGeom>
        </p:spPr>
      </p:pic>
      <p:sp>
        <p:nvSpPr>
          <p:cNvPr id="23" name="Title 1">
            <a:extLst>
              <a:ext uri="{FF2B5EF4-FFF2-40B4-BE49-F238E27FC236}">
                <a16:creationId xmlns:a16="http://schemas.microsoft.com/office/drawing/2014/main" id="{DD801724-FF05-B244-9D85-EDE7FC91ACEC}"/>
              </a:ext>
            </a:extLst>
          </p:cNvPr>
          <p:cNvSpPr>
            <a:spLocks noGrp="1"/>
          </p:cNvSpPr>
          <p:nvPr>
            <p:ph type="ctrTitle" hasCustomPrompt="1"/>
          </p:nvPr>
        </p:nvSpPr>
        <p:spPr>
          <a:xfrm>
            <a:off x="1434902" y="3116734"/>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24" name="Subtitle 2">
            <a:extLst>
              <a:ext uri="{FF2B5EF4-FFF2-40B4-BE49-F238E27FC236}">
                <a16:creationId xmlns:a16="http://schemas.microsoft.com/office/drawing/2014/main" id="{7E1B8DC5-C3EA-234C-BED0-BEF7A231DABE}"/>
              </a:ext>
            </a:extLst>
          </p:cNvPr>
          <p:cNvSpPr>
            <a:spLocks noGrp="1"/>
          </p:cNvSpPr>
          <p:nvPr>
            <p:ph type="subTitle" idx="1"/>
          </p:nvPr>
        </p:nvSpPr>
        <p:spPr>
          <a:xfrm>
            <a:off x="1434902" y="4648246"/>
            <a:ext cx="4091873" cy="837090"/>
          </a:xfrm>
        </p:spPr>
        <p:txBody>
          <a:bodyPr anchor="t">
            <a:normAutofit/>
          </a:bodyPr>
          <a:lstStyle>
            <a:lvl1pPr marL="0" indent="0" algn="l">
              <a:buNone/>
              <a:defRPr sz="2000" b="0" i="0">
                <a:solidFill>
                  <a:schemeClr val="bg1"/>
                </a:solidFill>
                <a:latin typeface="Avenir" panose="02000503020000020003"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pic>
        <p:nvPicPr>
          <p:cNvPr id="25" name="Picture 24">
            <a:extLst>
              <a:ext uri="{FF2B5EF4-FFF2-40B4-BE49-F238E27FC236}">
                <a16:creationId xmlns:a16="http://schemas.microsoft.com/office/drawing/2014/main" id="{E4652E1E-0343-2747-9961-39A07ECF2E9B}"/>
              </a:ext>
            </a:extLst>
          </p:cNvPr>
          <p:cNvPicPr>
            <a:picLocks noChangeAspect="1"/>
          </p:cNvPicPr>
          <p:nvPr userDrawn="1"/>
        </p:nvPicPr>
        <p:blipFill rotWithShape="1">
          <a:blip r:embed="rId3"/>
          <a:srcRect t="39627" r="6977"/>
          <a:stretch/>
        </p:blipFill>
        <p:spPr>
          <a:xfrm rot="10800000">
            <a:off x="-15411" y="4527112"/>
            <a:ext cx="3685949" cy="2330888"/>
          </a:xfrm>
          <a:prstGeom prst="rect">
            <a:avLst/>
          </a:prstGeom>
        </p:spPr>
      </p:pic>
    </p:spTree>
    <p:extLst>
      <p:ext uri="{BB962C8B-B14F-4D97-AF65-F5344CB8AC3E}">
        <p14:creationId xmlns:p14="http://schemas.microsoft.com/office/powerpoint/2010/main" val="185542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16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3">
            <a:extLst>
              <a:ext uri="{FF2B5EF4-FFF2-40B4-BE49-F238E27FC236}">
                <a16:creationId xmlns:a16="http://schemas.microsoft.com/office/drawing/2014/main" id="{8D384386-EA5C-F644-8FBA-C0DD5DD74EEB}"/>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8" name="Title 1">
            <a:extLst>
              <a:ext uri="{FF2B5EF4-FFF2-40B4-BE49-F238E27FC236}">
                <a16:creationId xmlns:a16="http://schemas.microsoft.com/office/drawing/2014/main" id="{2FFA7254-63BC-5044-BB0E-4289CFE2A66D}"/>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19" name="object 14">
            <a:extLst>
              <a:ext uri="{FF2B5EF4-FFF2-40B4-BE49-F238E27FC236}">
                <a16:creationId xmlns:a16="http://schemas.microsoft.com/office/drawing/2014/main" id="{6410E8EE-1F82-4F41-AF08-D0DF7AEC8BCC}"/>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pic>
        <p:nvPicPr>
          <p:cNvPr id="5" name="Picture 4">
            <a:extLst>
              <a:ext uri="{FF2B5EF4-FFF2-40B4-BE49-F238E27FC236}">
                <a16:creationId xmlns:a16="http://schemas.microsoft.com/office/drawing/2014/main" id="{5B3536CD-ACE5-E042-8615-DDCF5822D6D8}"/>
              </a:ext>
            </a:extLst>
          </p:cNvPr>
          <p:cNvPicPr>
            <a:picLocks noChangeAspect="1"/>
          </p:cNvPicPr>
          <p:nvPr userDrawn="1"/>
        </p:nvPicPr>
        <p:blipFill>
          <a:blip r:embed="rId4"/>
          <a:stretch>
            <a:fillRect/>
          </a:stretch>
        </p:blipFill>
        <p:spPr>
          <a:xfrm>
            <a:off x="6558393" y="1520202"/>
            <a:ext cx="3541469" cy="3323794"/>
          </a:xfrm>
          <a:prstGeom prst="rect">
            <a:avLst/>
          </a:prstGeom>
        </p:spPr>
      </p:pic>
    </p:spTree>
    <p:extLst>
      <p:ext uri="{BB962C8B-B14F-4D97-AF65-F5344CB8AC3E}">
        <p14:creationId xmlns:p14="http://schemas.microsoft.com/office/powerpoint/2010/main" val="534290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63B0-83A4-3340-A759-446C0D09F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DC1733-3FD6-E043-BFEF-4A3D8F081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57D6CC-6886-3941-8075-4FB59734A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D25F08-CC9C-BE45-83C0-F189C458891F}"/>
              </a:ext>
            </a:extLst>
          </p:cNvPr>
          <p:cNvSpPr>
            <a:spLocks noGrp="1"/>
          </p:cNvSpPr>
          <p:nvPr>
            <p:ph type="dt" sz="half" idx="10"/>
          </p:nvPr>
        </p:nvSpPr>
        <p:spPr/>
        <p:txBody>
          <a:bodyPr/>
          <a:lstStyle/>
          <a:p>
            <a:fld id="{53BBFB44-2F96-3B42-A340-01A44FC5424B}" type="datetimeFigureOut">
              <a:rPr lang="en-US" smtClean="0"/>
              <a:t>9/28/22</a:t>
            </a:fld>
            <a:endParaRPr lang="en-US"/>
          </a:p>
        </p:txBody>
      </p:sp>
      <p:sp>
        <p:nvSpPr>
          <p:cNvPr id="6" name="Footer Placeholder 5">
            <a:extLst>
              <a:ext uri="{FF2B5EF4-FFF2-40B4-BE49-F238E27FC236}">
                <a16:creationId xmlns:a16="http://schemas.microsoft.com/office/drawing/2014/main" id="{28309DDE-2E7F-6841-B037-360CFD06F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B1A874-F3C2-5647-A327-446B522E3787}"/>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3128625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1AC36-AD57-BD47-A072-DF5EABAD62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5E88C0-17B4-E54C-8FA7-A5EA58A75A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8B1FC7-58A4-9F44-8EA3-834B202E2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40B45-1E90-0B49-A143-565637F9B65F}"/>
              </a:ext>
            </a:extLst>
          </p:cNvPr>
          <p:cNvSpPr>
            <a:spLocks noGrp="1"/>
          </p:cNvSpPr>
          <p:nvPr>
            <p:ph type="dt" sz="half" idx="10"/>
          </p:nvPr>
        </p:nvSpPr>
        <p:spPr/>
        <p:txBody>
          <a:bodyPr/>
          <a:lstStyle/>
          <a:p>
            <a:fld id="{53BBFB44-2F96-3B42-A340-01A44FC5424B}" type="datetimeFigureOut">
              <a:rPr lang="en-US" smtClean="0"/>
              <a:t>9/28/22</a:t>
            </a:fld>
            <a:endParaRPr lang="en-US"/>
          </a:p>
        </p:txBody>
      </p:sp>
      <p:sp>
        <p:nvSpPr>
          <p:cNvPr id="6" name="Footer Placeholder 5">
            <a:extLst>
              <a:ext uri="{FF2B5EF4-FFF2-40B4-BE49-F238E27FC236}">
                <a16:creationId xmlns:a16="http://schemas.microsoft.com/office/drawing/2014/main" id="{F4435A72-0604-FB4B-999C-1DA3D31F43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F285C-5A7E-694B-B5AA-7374B4E669E9}"/>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2387777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08E2-113C-F546-9F64-825F59A26A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9A0BA-5130-564C-BDAA-270C8F1E45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920FF-255D-AF49-B338-5D8FD29F0EBA}"/>
              </a:ext>
            </a:extLst>
          </p:cNvPr>
          <p:cNvSpPr>
            <a:spLocks noGrp="1"/>
          </p:cNvSpPr>
          <p:nvPr>
            <p:ph type="dt" sz="half" idx="10"/>
          </p:nvPr>
        </p:nvSpPr>
        <p:spPr/>
        <p:txBody>
          <a:bodyPr/>
          <a:lstStyle/>
          <a:p>
            <a:fld id="{53BBFB44-2F96-3B42-A340-01A44FC5424B}" type="datetimeFigureOut">
              <a:rPr lang="en-US" smtClean="0"/>
              <a:t>9/28/22</a:t>
            </a:fld>
            <a:endParaRPr lang="en-US"/>
          </a:p>
        </p:txBody>
      </p:sp>
      <p:sp>
        <p:nvSpPr>
          <p:cNvPr id="5" name="Footer Placeholder 4">
            <a:extLst>
              <a:ext uri="{FF2B5EF4-FFF2-40B4-BE49-F238E27FC236}">
                <a16:creationId xmlns:a16="http://schemas.microsoft.com/office/drawing/2014/main" id="{1E06975B-16D8-D848-9E1F-99154A523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16030-AF54-F442-A960-943B50A4C306}"/>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1335605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34937-8B64-954C-B6E8-E6616336B6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582F7A-D325-C74B-9360-909BB788CD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55E49-F082-8C49-9BC0-964871A95700}"/>
              </a:ext>
            </a:extLst>
          </p:cNvPr>
          <p:cNvSpPr>
            <a:spLocks noGrp="1"/>
          </p:cNvSpPr>
          <p:nvPr>
            <p:ph type="dt" sz="half" idx="10"/>
          </p:nvPr>
        </p:nvSpPr>
        <p:spPr/>
        <p:txBody>
          <a:bodyPr/>
          <a:lstStyle/>
          <a:p>
            <a:fld id="{53BBFB44-2F96-3B42-A340-01A44FC5424B}" type="datetimeFigureOut">
              <a:rPr lang="en-US" smtClean="0"/>
              <a:t>9/28/22</a:t>
            </a:fld>
            <a:endParaRPr lang="en-US"/>
          </a:p>
        </p:txBody>
      </p:sp>
      <p:sp>
        <p:nvSpPr>
          <p:cNvPr id="5" name="Footer Placeholder 4">
            <a:extLst>
              <a:ext uri="{FF2B5EF4-FFF2-40B4-BE49-F238E27FC236}">
                <a16:creationId xmlns:a16="http://schemas.microsoft.com/office/drawing/2014/main" id="{AA5EF580-C294-414A-8FD3-4A0C31506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D7BB4-949F-914C-B8E7-3DFE2F1712F0}"/>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184040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26ACD7-2AAD-7644-BBDA-C1BAA81CA64B}"/>
              </a:ext>
            </a:extLst>
          </p:cNvPr>
          <p:cNvSpPr/>
          <p:nvPr userDrawn="1"/>
        </p:nvSpPr>
        <p:spPr>
          <a:xfrm>
            <a:off x="0" y="2081284"/>
            <a:ext cx="12192000" cy="4776716"/>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F0CB357-C7E1-644C-A8C3-145191BC3A3F}"/>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13" name="object 13">
            <a:extLst>
              <a:ext uri="{FF2B5EF4-FFF2-40B4-BE49-F238E27FC236}">
                <a16:creationId xmlns:a16="http://schemas.microsoft.com/office/drawing/2014/main" id="{D10D6E32-1131-6F44-A1D2-67E5AEFA4578}"/>
              </a:ext>
            </a:extLst>
          </p:cNvPr>
          <p:cNvSpPr/>
          <p:nvPr userDrawn="1"/>
        </p:nvSpPr>
        <p:spPr>
          <a:xfrm>
            <a:off x="820958" y="2764258"/>
            <a:ext cx="2100580"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4" name="object 14">
            <a:extLst>
              <a:ext uri="{FF2B5EF4-FFF2-40B4-BE49-F238E27FC236}">
                <a16:creationId xmlns:a16="http://schemas.microsoft.com/office/drawing/2014/main" id="{64009525-0FE1-AF40-96F5-5B01BF7B4E1E}"/>
              </a:ext>
            </a:extLst>
          </p:cNvPr>
          <p:cNvSpPr/>
          <p:nvPr userDrawn="1"/>
        </p:nvSpPr>
        <p:spPr>
          <a:xfrm>
            <a:off x="508006" y="3105907"/>
            <a:ext cx="626110" cy="723265"/>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a16="http://schemas.microsoft.com/office/drawing/2014/main" id="{1FA5F469-06E6-2A4A-8C50-E54093CF20B4}"/>
              </a:ext>
            </a:extLst>
          </p:cNvPr>
          <p:cNvSpPr/>
          <p:nvPr userDrawn="1"/>
        </p:nvSpPr>
        <p:spPr>
          <a:xfrm>
            <a:off x="652796" y="3286158"/>
            <a:ext cx="312954" cy="350197"/>
          </a:xfrm>
          <a:prstGeom prst="rect">
            <a:avLst/>
          </a:prstGeom>
          <a:blipFill>
            <a:blip r:embed="rId2" cstate="print"/>
            <a:stretch>
              <a:fillRect/>
            </a:stretch>
          </a:blipFill>
        </p:spPr>
        <p:txBody>
          <a:bodyPr wrap="square" lIns="0" tIns="0" rIns="0" bIns="0" rtlCol="0"/>
          <a:lstStyle/>
          <a:p>
            <a:endParaRPr/>
          </a:p>
        </p:txBody>
      </p:sp>
      <p:sp>
        <p:nvSpPr>
          <p:cNvPr id="16" name="object 16">
            <a:extLst>
              <a:ext uri="{FF2B5EF4-FFF2-40B4-BE49-F238E27FC236}">
                <a16:creationId xmlns:a16="http://schemas.microsoft.com/office/drawing/2014/main" id="{730E1AA5-7DCA-074E-91EF-015205AC5AEE}"/>
              </a:ext>
            </a:extLst>
          </p:cNvPr>
          <p:cNvSpPr txBox="1"/>
          <p:nvPr userDrawn="1"/>
        </p:nvSpPr>
        <p:spPr>
          <a:xfrm>
            <a:off x="1502705" y="6159430"/>
            <a:ext cx="2047875" cy="285750"/>
          </a:xfrm>
          <a:prstGeom prst="rect">
            <a:avLst/>
          </a:prstGeom>
        </p:spPr>
        <p:txBody>
          <a:bodyPr vert="horz" wrap="square" lIns="0" tIns="12700" rIns="0" bIns="0" rtlCol="0">
            <a:spAutoFit/>
          </a:bodyPr>
          <a:lstStyle/>
          <a:p>
            <a:pPr marL="12700">
              <a:lnSpc>
                <a:spcPct val="100000"/>
              </a:lnSpc>
              <a:spcBef>
                <a:spcPts val="100"/>
              </a:spcBef>
            </a:pPr>
            <a:r>
              <a:rPr sz="1500" b="1" spc="-5">
                <a:solidFill>
                  <a:srgbClr val="FFFFFF"/>
                </a:solidFill>
                <a:latin typeface="Avenir"/>
                <a:cs typeface="Avenir"/>
              </a:rPr>
              <a:t>digivaardigindezorg.nl</a:t>
            </a:r>
            <a:endParaRPr sz="1500">
              <a:latin typeface="Avenir"/>
              <a:cs typeface="Avenir"/>
            </a:endParaRPr>
          </a:p>
        </p:txBody>
      </p:sp>
      <p:pic>
        <p:nvPicPr>
          <p:cNvPr id="22" name="Picture 21">
            <a:extLst>
              <a:ext uri="{FF2B5EF4-FFF2-40B4-BE49-F238E27FC236}">
                <a16:creationId xmlns:a16="http://schemas.microsoft.com/office/drawing/2014/main" id="{3D759913-A377-0846-92E9-2D89A6875346}"/>
              </a:ext>
            </a:extLst>
          </p:cNvPr>
          <p:cNvPicPr>
            <a:picLocks noChangeAspect="1"/>
          </p:cNvPicPr>
          <p:nvPr userDrawn="1"/>
        </p:nvPicPr>
        <p:blipFill>
          <a:blip r:embed="rId3"/>
          <a:stretch>
            <a:fillRect/>
          </a:stretch>
        </p:blipFill>
        <p:spPr>
          <a:xfrm>
            <a:off x="437867" y="0"/>
            <a:ext cx="4177549" cy="1850057"/>
          </a:xfrm>
          <a:prstGeom prst="rect">
            <a:avLst/>
          </a:prstGeom>
        </p:spPr>
      </p:pic>
      <p:sp>
        <p:nvSpPr>
          <p:cNvPr id="23" name="Title 1">
            <a:extLst>
              <a:ext uri="{FF2B5EF4-FFF2-40B4-BE49-F238E27FC236}">
                <a16:creationId xmlns:a16="http://schemas.microsoft.com/office/drawing/2014/main" id="{DD801724-FF05-B244-9D85-EDE7FC91ACEC}"/>
              </a:ext>
            </a:extLst>
          </p:cNvPr>
          <p:cNvSpPr>
            <a:spLocks noGrp="1"/>
          </p:cNvSpPr>
          <p:nvPr>
            <p:ph type="ctrTitle" hasCustomPrompt="1"/>
          </p:nvPr>
        </p:nvSpPr>
        <p:spPr>
          <a:xfrm>
            <a:off x="1434902" y="3116734"/>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24" name="Subtitle 2">
            <a:extLst>
              <a:ext uri="{FF2B5EF4-FFF2-40B4-BE49-F238E27FC236}">
                <a16:creationId xmlns:a16="http://schemas.microsoft.com/office/drawing/2014/main" id="{7E1B8DC5-C3EA-234C-BED0-BEF7A231DABE}"/>
              </a:ext>
            </a:extLst>
          </p:cNvPr>
          <p:cNvSpPr>
            <a:spLocks noGrp="1"/>
          </p:cNvSpPr>
          <p:nvPr>
            <p:ph type="subTitle" idx="1"/>
          </p:nvPr>
        </p:nvSpPr>
        <p:spPr>
          <a:xfrm>
            <a:off x="1434902" y="4648246"/>
            <a:ext cx="4091873" cy="837090"/>
          </a:xfrm>
        </p:spPr>
        <p:txBody>
          <a:bodyPr anchor="t">
            <a:normAutofit/>
          </a:bodyPr>
          <a:lstStyle>
            <a:lvl1pPr marL="0" indent="0" algn="l">
              <a:buNone/>
              <a:defRPr sz="2000" b="0" i="0">
                <a:solidFill>
                  <a:schemeClr val="bg1"/>
                </a:solidFill>
                <a:latin typeface="Avenir" panose="02000503020000020003"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pic>
        <p:nvPicPr>
          <p:cNvPr id="25" name="Picture 24">
            <a:extLst>
              <a:ext uri="{FF2B5EF4-FFF2-40B4-BE49-F238E27FC236}">
                <a16:creationId xmlns:a16="http://schemas.microsoft.com/office/drawing/2014/main" id="{E4652E1E-0343-2747-9961-39A07ECF2E9B}"/>
              </a:ext>
            </a:extLst>
          </p:cNvPr>
          <p:cNvPicPr>
            <a:picLocks noChangeAspect="1"/>
          </p:cNvPicPr>
          <p:nvPr userDrawn="1"/>
        </p:nvPicPr>
        <p:blipFill rotWithShape="1">
          <a:blip r:embed="rId4"/>
          <a:srcRect t="39627" r="6977"/>
          <a:stretch/>
        </p:blipFill>
        <p:spPr>
          <a:xfrm rot="10800000">
            <a:off x="-15411" y="4527112"/>
            <a:ext cx="3685949" cy="2330888"/>
          </a:xfrm>
          <a:prstGeom prst="rect">
            <a:avLst/>
          </a:prstGeom>
        </p:spPr>
      </p:pic>
      <p:pic>
        <p:nvPicPr>
          <p:cNvPr id="3" name="Picture 2">
            <a:extLst>
              <a:ext uri="{FF2B5EF4-FFF2-40B4-BE49-F238E27FC236}">
                <a16:creationId xmlns:a16="http://schemas.microsoft.com/office/drawing/2014/main" id="{AA882C9B-3EE3-AD4F-9A83-3016F7DDD95E}"/>
              </a:ext>
            </a:extLst>
          </p:cNvPr>
          <p:cNvPicPr>
            <a:picLocks noChangeAspect="1"/>
          </p:cNvPicPr>
          <p:nvPr userDrawn="1"/>
        </p:nvPicPr>
        <p:blipFill rotWithShape="1">
          <a:blip r:embed="rId5"/>
          <a:srcRect l="9339" r="11592"/>
          <a:stretch/>
        </p:blipFill>
        <p:spPr>
          <a:xfrm>
            <a:off x="6096000" y="2081284"/>
            <a:ext cx="6096000" cy="4776717"/>
          </a:xfrm>
          <a:prstGeom prst="rect">
            <a:avLst/>
          </a:prstGeom>
        </p:spPr>
      </p:pic>
      <p:pic>
        <p:nvPicPr>
          <p:cNvPr id="9" name="Picture 8">
            <a:extLst>
              <a:ext uri="{FF2B5EF4-FFF2-40B4-BE49-F238E27FC236}">
                <a16:creationId xmlns:a16="http://schemas.microsoft.com/office/drawing/2014/main" id="{3BFCDB1D-5BDD-9541-B27D-784ED0FF1E43}"/>
              </a:ext>
            </a:extLst>
          </p:cNvPr>
          <p:cNvPicPr>
            <a:picLocks noChangeAspect="1"/>
          </p:cNvPicPr>
          <p:nvPr userDrawn="1"/>
        </p:nvPicPr>
        <p:blipFill>
          <a:blip r:embed="rId4"/>
          <a:stretch>
            <a:fillRect/>
          </a:stretch>
        </p:blipFill>
        <p:spPr>
          <a:xfrm>
            <a:off x="8247706" y="0"/>
            <a:ext cx="3962400" cy="3860800"/>
          </a:xfrm>
          <a:prstGeom prst="rect">
            <a:avLst/>
          </a:prstGeom>
        </p:spPr>
      </p:pic>
    </p:spTree>
    <p:extLst>
      <p:ext uri="{BB962C8B-B14F-4D97-AF65-F5344CB8AC3E}">
        <p14:creationId xmlns:p14="http://schemas.microsoft.com/office/powerpoint/2010/main" val="41923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924670-6B8A-114D-A196-312E7271D20D}"/>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DCEBF4-3B9C-3342-99EC-50900A007BF1}"/>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2" name="Title 1">
            <a:extLst>
              <a:ext uri="{FF2B5EF4-FFF2-40B4-BE49-F238E27FC236}">
                <a16:creationId xmlns:a16="http://schemas.microsoft.com/office/drawing/2014/main" id="{2D5B00E9-3D2C-F244-93C8-D37A0ED9E06B}"/>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F7A9EE1-2163-0D40-98EE-EF23022D7631}"/>
              </a:ext>
            </a:extLst>
          </p:cNvPr>
          <p:cNvSpPr>
            <a:spLocks noGrp="1"/>
          </p:cNvSpPr>
          <p:nvPr>
            <p:ph idx="1"/>
          </p:nvPr>
        </p:nvSpPr>
        <p:spPr/>
        <p:txBody>
          <a:bodyPr/>
          <a:lstStyle>
            <a:lvl1pPr marL="228600" indent="-228600">
              <a:buSzPct val="80000"/>
              <a:buFontTx/>
              <a:buBlip>
                <a:blip r:embed="rId3"/>
              </a:buBlip>
              <a:defRPr b="0" i="0">
                <a:solidFill>
                  <a:schemeClr val="tx1">
                    <a:lumMod val="50000"/>
                    <a:lumOff val="50000"/>
                  </a:schemeClr>
                </a:solidFill>
                <a:latin typeface="Avenir" panose="02000503020000020003" pitchFamily="2" charset="0"/>
              </a:defRPr>
            </a:lvl1pPr>
            <a:lvl2pPr marL="685800" indent="-228600">
              <a:buSzPct val="80000"/>
              <a:buFontTx/>
              <a:buBlip>
                <a:blip r:embed="rId3"/>
              </a:buBlip>
              <a:defRPr b="0" i="0">
                <a:solidFill>
                  <a:schemeClr val="tx1">
                    <a:lumMod val="50000"/>
                    <a:lumOff val="50000"/>
                  </a:schemeClr>
                </a:solidFill>
                <a:latin typeface="Avenir" panose="02000503020000020003" pitchFamily="2" charset="0"/>
              </a:defRPr>
            </a:lvl2pPr>
            <a:lvl3pPr marL="1143000" indent="-228600">
              <a:buSzPct val="80000"/>
              <a:buFontTx/>
              <a:buBlip>
                <a:blip r:embed="rId3"/>
              </a:buBlip>
              <a:defRPr b="0" i="0">
                <a:solidFill>
                  <a:schemeClr val="tx1">
                    <a:lumMod val="50000"/>
                    <a:lumOff val="50000"/>
                  </a:schemeClr>
                </a:solidFill>
                <a:latin typeface="Avenir" panose="02000503020000020003" pitchFamily="2" charset="0"/>
              </a:defRPr>
            </a:lvl3pPr>
            <a:lvl4pPr marL="1600200" indent="-228600">
              <a:buSzPct val="80000"/>
              <a:buFontTx/>
              <a:buBlip>
                <a:blip r:embed="rId3"/>
              </a:buBlip>
              <a:defRPr b="0" i="0">
                <a:solidFill>
                  <a:schemeClr val="tx1">
                    <a:lumMod val="50000"/>
                    <a:lumOff val="50000"/>
                  </a:schemeClr>
                </a:solidFill>
                <a:latin typeface="Avenir" panose="02000503020000020003" pitchFamily="2" charset="0"/>
              </a:defRPr>
            </a:lvl4pPr>
            <a:lvl5pPr marL="2057400" indent="-228600">
              <a:buSzPct val="80000"/>
              <a:buFontTx/>
              <a:buBlip>
                <a:blip r:embed="rId3"/>
              </a:buBlip>
              <a:defRPr b="0" i="0">
                <a:solidFill>
                  <a:schemeClr val="tx1">
                    <a:lumMod val="50000"/>
                    <a:lumOff val="50000"/>
                  </a:schemeClr>
                </a:solidFill>
                <a:latin typeface="Avenir"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6702C7-C1F2-3749-ACED-3BE23D578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00A44-74B8-0D4F-9762-5CC27641FFAC}"/>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1" name="Picture 10">
            <a:extLst>
              <a:ext uri="{FF2B5EF4-FFF2-40B4-BE49-F238E27FC236}">
                <a16:creationId xmlns:a16="http://schemas.microsoft.com/office/drawing/2014/main" id="{3D1ACBAC-E530-A546-B6FD-89594FAA4072}"/>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3" name="Straight Connector 12">
            <a:extLst>
              <a:ext uri="{FF2B5EF4-FFF2-40B4-BE49-F238E27FC236}">
                <a16:creationId xmlns:a16="http://schemas.microsoft.com/office/drawing/2014/main" id="{8218C2B5-ECB9-7440-A819-CAE995AFC16B}"/>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44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6F4CD-4AD5-014B-9066-D02D0B01C933}"/>
              </a:ext>
            </a:extLst>
          </p:cNvPr>
          <p:cNvSpPr>
            <a:spLocks noGrp="1"/>
          </p:cNvSpPr>
          <p:nvPr>
            <p:ph type="title"/>
          </p:nvPr>
        </p:nvSpPr>
        <p:spPr>
          <a:xfrm>
            <a:off x="831850" y="1709738"/>
            <a:ext cx="10515600" cy="2852737"/>
          </a:xfrm>
        </p:spPr>
        <p:txBody>
          <a:bodyPr anchor="b"/>
          <a:lstStyle>
            <a:lvl1pPr>
              <a:defRPr sz="6000" b="0" i="0">
                <a:solidFill>
                  <a:schemeClr val="tx1">
                    <a:lumMod val="50000"/>
                    <a:lumOff val="50000"/>
                  </a:schemeClr>
                </a:solidFill>
                <a:latin typeface="Avenir" panose="02000503020000020003"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6007BAF0-9B3C-5C48-9C2A-3A23223EBEC0}"/>
              </a:ext>
            </a:extLst>
          </p:cNvPr>
          <p:cNvSpPr>
            <a:spLocks noGrp="1"/>
          </p:cNvSpPr>
          <p:nvPr>
            <p:ph type="body" idx="1"/>
          </p:nvPr>
        </p:nvSpPr>
        <p:spPr>
          <a:xfrm>
            <a:off x="831850" y="4589463"/>
            <a:ext cx="10515600" cy="1500187"/>
          </a:xfrm>
        </p:spPr>
        <p:txBody>
          <a:bodyPr/>
          <a:lstStyle>
            <a:lvl1pPr marL="0" indent="0">
              <a:buNone/>
              <a:defRPr sz="2400" b="0" i="0">
                <a:solidFill>
                  <a:schemeClr val="tx1">
                    <a:lumMod val="50000"/>
                    <a:lumOff val="50000"/>
                  </a:schemeClr>
                </a:solidFill>
                <a:latin typeface="Avenir"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4EAEFB5-0777-CB43-9283-5DF7F7155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77FBB-2A82-9E47-8A30-3A30BBC5F0C5}"/>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7" name="Rectangle 6">
            <a:extLst>
              <a:ext uri="{FF2B5EF4-FFF2-40B4-BE49-F238E27FC236}">
                <a16:creationId xmlns:a16="http://schemas.microsoft.com/office/drawing/2014/main" id="{964B2477-47A1-2341-8D8F-7D729D4D6CBB}"/>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8B01CF-C21D-6848-80B6-F9DBAC4D5698}"/>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9" name="Title 1">
            <a:extLst>
              <a:ext uri="{FF2B5EF4-FFF2-40B4-BE49-F238E27FC236}">
                <a16:creationId xmlns:a16="http://schemas.microsoft.com/office/drawing/2014/main" id="{A4116A70-6D30-B64B-84AE-6676CE25EE11}"/>
              </a:ext>
            </a:extLst>
          </p:cNvPr>
          <p:cNvSpPr txBox="1">
            <a:spLocks/>
          </p:cNvSpPr>
          <p:nvPr userDrawn="1"/>
        </p:nvSpPr>
        <p:spPr>
          <a:xfrm>
            <a:off x="838200" y="182562"/>
            <a:ext cx="10515600" cy="589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a:solidFill>
                  <a:schemeClr val="bg1"/>
                </a:solidFill>
                <a:latin typeface="Avenir Book" panose="02000503020000020003" pitchFamily="2" charset="0"/>
                <a:ea typeface="+mj-ea"/>
                <a:cs typeface="+mj-cs"/>
              </a:defRPr>
            </a:lvl1pPr>
          </a:lstStyle>
          <a:p>
            <a:r>
              <a:rPr lang="en-US"/>
              <a:t>Click to edit Master title style</a:t>
            </a:r>
          </a:p>
        </p:txBody>
      </p:sp>
      <p:pic>
        <p:nvPicPr>
          <p:cNvPr id="10" name="Picture 9">
            <a:extLst>
              <a:ext uri="{FF2B5EF4-FFF2-40B4-BE49-F238E27FC236}">
                <a16:creationId xmlns:a16="http://schemas.microsoft.com/office/drawing/2014/main" id="{9987FABC-386B-BE41-9360-990D0DC92C8B}"/>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1" name="Straight Connector 10">
            <a:extLst>
              <a:ext uri="{FF2B5EF4-FFF2-40B4-BE49-F238E27FC236}">
                <a16:creationId xmlns:a16="http://schemas.microsoft.com/office/drawing/2014/main" id="{1C0E5DD1-1D5A-EC48-90ED-036D487F2498}"/>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94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6FBFB7-708F-7843-990E-227FD2CF7868}"/>
              </a:ext>
            </a:extLst>
          </p:cNvPr>
          <p:cNvSpPr>
            <a:spLocks noGrp="1"/>
          </p:cNvSpPr>
          <p:nvPr>
            <p:ph sz="half" idx="1"/>
          </p:nvPr>
        </p:nvSpPr>
        <p:spPr>
          <a:xfrm>
            <a:off x="838200" y="1825625"/>
            <a:ext cx="5181600" cy="4351338"/>
          </a:xfrm>
        </p:spPr>
        <p:txBody>
          <a:bodyPr/>
          <a:lstStyle>
            <a:lvl1pPr marL="228600" indent="-228600">
              <a:buSzPct val="80000"/>
              <a:buFontTx/>
              <a:buBlip>
                <a:blip r:embed="rId2"/>
              </a:buBlip>
              <a:defRPr>
                <a:solidFill>
                  <a:schemeClr val="tx1">
                    <a:lumMod val="50000"/>
                    <a:lumOff val="50000"/>
                  </a:schemeClr>
                </a:solidFill>
              </a:defRPr>
            </a:lvl1pPr>
            <a:lvl2pPr marL="685800" indent="-228600">
              <a:buSzPct val="80000"/>
              <a:buFontTx/>
              <a:buBlip>
                <a:blip r:embed="rId2"/>
              </a:buBlip>
              <a:defRPr>
                <a:solidFill>
                  <a:schemeClr val="tx1">
                    <a:lumMod val="50000"/>
                    <a:lumOff val="50000"/>
                  </a:schemeClr>
                </a:solidFill>
              </a:defRPr>
            </a:lvl2pPr>
            <a:lvl3pPr marL="1143000" indent="-228600">
              <a:buSzPct val="80000"/>
              <a:buFontTx/>
              <a:buBlip>
                <a:blip r:embed="rId2"/>
              </a:buBlip>
              <a:defRPr>
                <a:solidFill>
                  <a:schemeClr val="tx1">
                    <a:lumMod val="50000"/>
                    <a:lumOff val="50000"/>
                  </a:schemeClr>
                </a:solidFill>
              </a:defRPr>
            </a:lvl3pPr>
            <a:lvl4pPr marL="1600200" indent="-228600">
              <a:buSzPct val="80000"/>
              <a:buFontTx/>
              <a:buBlip>
                <a:blip r:embed="rId2"/>
              </a:buBlip>
              <a:defRPr>
                <a:solidFill>
                  <a:schemeClr val="tx1">
                    <a:lumMod val="50000"/>
                    <a:lumOff val="50000"/>
                  </a:schemeClr>
                </a:solidFill>
              </a:defRPr>
            </a:lvl4pPr>
            <a:lvl5pPr marL="2057400" indent="-228600">
              <a:buSzPct val="80000"/>
              <a:buFontTx/>
              <a:buBlip>
                <a:blip r:embed="rId2"/>
              </a:buBlip>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1316F0-BC46-1F40-9E60-DE0C85C9B2F0}"/>
              </a:ext>
            </a:extLst>
          </p:cNvPr>
          <p:cNvSpPr>
            <a:spLocks noGrp="1"/>
          </p:cNvSpPr>
          <p:nvPr>
            <p:ph sz="half" idx="2"/>
          </p:nvPr>
        </p:nvSpPr>
        <p:spPr>
          <a:xfrm>
            <a:off x="6172200" y="1825625"/>
            <a:ext cx="5181600" cy="4351338"/>
          </a:xfrm>
        </p:spPr>
        <p:txBody>
          <a:bodyPr/>
          <a:lstStyle>
            <a:lvl1pPr marL="228600" indent="-228600">
              <a:buSzPct val="80000"/>
              <a:buFontTx/>
              <a:buBlip>
                <a:blip r:embed="rId2"/>
              </a:buBlip>
              <a:defRPr>
                <a:solidFill>
                  <a:schemeClr val="tx1">
                    <a:lumMod val="50000"/>
                    <a:lumOff val="50000"/>
                  </a:schemeClr>
                </a:solidFill>
              </a:defRPr>
            </a:lvl1pPr>
            <a:lvl2pPr marL="685800" indent="-228600">
              <a:buSzPct val="80000"/>
              <a:buFontTx/>
              <a:buBlip>
                <a:blip r:embed="rId2"/>
              </a:buBlip>
              <a:defRPr>
                <a:solidFill>
                  <a:schemeClr val="tx1">
                    <a:lumMod val="50000"/>
                    <a:lumOff val="50000"/>
                  </a:schemeClr>
                </a:solidFill>
              </a:defRPr>
            </a:lvl2pPr>
            <a:lvl3pPr marL="1143000" indent="-228600">
              <a:buSzPct val="80000"/>
              <a:buFontTx/>
              <a:buBlip>
                <a:blip r:embed="rId2"/>
              </a:buBlip>
              <a:defRPr>
                <a:solidFill>
                  <a:schemeClr val="tx1">
                    <a:lumMod val="50000"/>
                    <a:lumOff val="50000"/>
                  </a:schemeClr>
                </a:solidFill>
              </a:defRPr>
            </a:lvl3pPr>
            <a:lvl4pPr marL="1600200" indent="-228600">
              <a:buSzPct val="80000"/>
              <a:buFontTx/>
              <a:buBlip>
                <a:blip r:embed="rId2"/>
              </a:buBlip>
              <a:defRPr>
                <a:solidFill>
                  <a:schemeClr val="tx1">
                    <a:lumMod val="50000"/>
                    <a:lumOff val="50000"/>
                  </a:schemeClr>
                </a:solidFill>
              </a:defRPr>
            </a:lvl4pPr>
            <a:lvl5pPr marL="2057400" indent="-228600">
              <a:buSzPct val="80000"/>
              <a:buFontTx/>
              <a:buBlip>
                <a:blip r:embed="rId2"/>
              </a:buBlip>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9959A37-C859-364B-9728-D6D9722F49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2F7EE-8905-134D-8CA3-3C0C9C19015E}"/>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8" name="Rectangle 7">
            <a:extLst>
              <a:ext uri="{FF2B5EF4-FFF2-40B4-BE49-F238E27FC236}">
                <a16:creationId xmlns:a16="http://schemas.microsoft.com/office/drawing/2014/main" id="{C9EB147C-6EAA-6443-BD52-87A31167BFA7}"/>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5955714-5BB0-8C4B-B306-C4F13CD54454}"/>
              </a:ext>
            </a:extLst>
          </p:cNvPr>
          <p:cNvPicPr>
            <a:picLocks noChangeAspect="1"/>
          </p:cNvPicPr>
          <p:nvPr userDrawn="1"/>
        </p:nvPicPr>
        <p:blipFill rotWithShape="1">
          <a:blip r:embed="rId3"/>
          <a:srcRect t="29451"/>
          <a:stretch/>
        </p:blipFill>
        <p:spPr>
          <a:xfrm>
            <a:off x="8247706" y="0"/>
            <a:ext cx="3962400" cy="2723764"/>
          </a:xfrm>
          <a:prstGeom prst="rect">
            <a:avLst/>
          </a:prstGeom>
        </p:spPr>
      </p:pic>
      <p:sp>
        <p:nvSpPr>
          <p:cNvPr id="10" name="Title 1">
            <a:extLst>
              <a:ext uri="{FF2B5EF4-FFF2-40B4-BE49-F238E27FC236}">
                <a16:creationId xmlns:a16="http://schemas.microsoft.com/office/drawing/2014/main" id="{C2BD0349-85FF-354C-A51B-3BBEEF64FBDB}"/>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11" name="Picture 10">
            <a:extLst>
              <a:ext uri="{FF2B5EF4-FFF2-40B4-BE49-F238E27FC236}">
                <a16:creationId xmlns:a16="http://schemas.microsoft.com/office/drawing/2014/main" id="{68B38FBB-AE6A-574C-8E04-0AC4CE4364DB}"/>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D253E0E5-D131-C44A-B927-20F78A67F88B}"/>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489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9A4803-6D8E-C84B-A43A-F1DCF30248D1}"/>
              </a:ext>
            </a:extLst>
          </p:cNvPr>
          <p:cNvSpPr>
            <a:spLocks noGrp="1"/>
          </p:cNvSpPr>
          <p:nvPr>
            <p:ph type="body" idx="1"/>
          </p:nvPr>
        </p:nvSpPr>
        <p:spPr>
          <a:xfrm>
            <a:off x="839788" y="1681163"/>
            <a:ext cx="5157787" cy="823912"/>
          </a:xfrm>
        </p:spPr>
        <p:txBody>
          <a:bodyPr anchor="b"/>
          <a:lstStyle>
            <a:lvl1pPr marL="0" indent="0">
              <a:buNone/>
              <a:defRPr sz="2400" b="1" i="0">
                <a:solidFill>
                  <a:schemeClr val="tx1">
                    <a:lumMod val="50000"/>
                    <a:lumOff val="50000"/>
                  </a:schemeClr>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998487-C1F9-2646-B346-AF99AA366F2F}"/>
              </a:ext>
            </a:extLst>
          </p:cNvPr>
          <p:cNvSpPr>
            <a:spLocks noGrp="1"/>
          </p:cNvSpPr>
          <p:nvPr>
            <p:ph sz="half" idx="2"/>
          </p:nvPr>
        </p:nvSpPr>
        <p:spPr>
          <a:xfrm>
            <a:off x="839788" y="2505075"/>
            <a:ext cx="5157787" cy="3684588"/>
          </a:xfrm>
        </p:spPr>
        <p:txBody>
          <a:bodyPr/>
          <a:lstStyle>
            <a:lvl1pPr marL="228600" indent="-228600">
              <a:buSzPct val="80000"/>
              <a:buFontTx/>
              <a:buBlip>
                <a:blip r:embed="rId2"/>
              </a:buBlip>
              <a:defRPr b="0" i="0">
                <a:solidFill>
                  <a:schemeClr val="tx1">
                    <a:lumMod val="50000"/>
                    <a:lumOff val="50000"/>
                  </a:schemeClr>
                </a:solidFill>
                <a:latin typeface="Avenir" panose="02000503020000020003" pitchFamily="2" charset="0"/>
              </a:defRPr>
            </a:lvl1pPr>
            <a:lvl2pPr marL="685800" indent="-228600">
              <a:buSzPct val="80000"/>
              <a:buFontTx/>
              <a:buBlip>
                <a:blip r:embed="rId2"/>
              </a:buBlip>
              <a:defRPr b="0" i="0">
                <a:solidFill>
                  <a:schemeClr val="tx1">
                    <a:lumMod val="50000"/>
                    <a:lumOff val="50000"/>
                  </a:schemeClr>
                </a:solidFill>
                <a:latin typeface="Avenir" panose="02000503020000020003" pitchFamily="2" charset="0"/>
              </a:defRPr>
            </a:lvl2pPr>
            <a:lvl3pPr marL="1143000" indent="-228600">
              <a:buSzPct val="80000"/>
              <a:buFontTx/>
              <a:buBlip>
                <a:blip r:embed="rId2"/>
              </a:buBlip>
              <a:defRPr b="0" i="0">
                <a:solidFill>
                  <a:schemeClr val="tx1">
                    <a:lumMod val="50000"/>
                    <a:lumOff val="50000"/>
                  </a:schemeClr>
                </a:solidFill>
                <a:latin typeface="Avenir" panose="02000503020000020003" pitchFamily="2" charset="0"/>
              </a:defRPr>
            </a:lvl3pPr>
            <a:lvl4pPr marL="1600200" indent="-228600">
              <a:buSzPct val="80000"/>
              <a:buFontTx/>
              <a:buBlip>
                <a:blip r:embed="rId2"/>
              </a:buBlip>
              <a:defRPr b="0" i="0">
                <a:solidFill>
                  <a:schemeClr val="tx1">
                    <a:lumMod val="50000"/>
                    <a:lumOff val="50000"/>
                  </a:schemeClr>
                </a:solidFill>
                <a:latin typeface="Avenir" panose="02000503020000020003" pitchFamily="2" charset="0"/>
              </a:defRPr>
            </a:lvl4pPr>
            <a:lvl5pPr marL="2057400" indent="-228600">
              <a:buSzPct val="80000"/>
              <a:buFontTx/>
              <a:buBlip>
                <a:blip r:embed="rId2"/>
              </a:buBlip>
              <a:defRPr b="0" i="0">
                <a:solidFill>
                  <a:schemeClr val="tx1">
                    <a:lumMod val="50000"/>
                    <a:lumOff val="50000"/>
                  </a:schemeClr>
                </a:solidFill>
                <a:latin typeface="Avenir"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6AE207-E463-6B4F-BE0D-CD43B8A00FD7}"/>
              </a:ext>
            </a:extLst>
          </p:cNvPr>
          <p:cNvSpPr>
            <a:spLocks noGrp="1"/>
          </p:cNvSpPr>
          <p:nvPr>
            <p:ph type="body" sz="quarter" idx="3"/>
          </p:nvPr>
        </p:nvSpPr>
        <p:spPr>
          <a:xfrm>
            <a:off x="6172200" y="1681163"/>
            <a:ext cx="5183188" cy="823912"/>
          </a:xfrm>
        </p:spPr>
        <p:txBody>
          <a:bodyPr anchor="b"/>
          <a:lstStyle>
            <a:lvl1pPr marL="0" indent="0">
              <a:buNone/>
              <a:defRPr sz="2400" b="1" i="0">
                <a:solidFill>
                  <a:schemeClr val="tx1">
                    <a:lumMod val="50000"/>
                    <a:lumOff val="50000"/>
                  </a:schemeClr>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9E7A9A-946A-2741-9961-720F4E471DBA}"/>
              </a:ext>
            </a:extLst>
          </p:cNvPr>
          <p:cNvSpPr>
            <a:spLocks noGrp="1"/>
          </p:cNvSpPr>
          <p:nvPr>
            <p:ph sz="quarter" idx="4"/>
          </p:nvPr>
        </p:nvSpPr>
        <p:spPr>
          <a:xfrm>
            <a:off x="6172200" y="2505075"/>
            <a:ext cx="5183188" cy="3684588"/>
          </a:xfrm>
        </p:spPr>
        <p:txBody>
          <a:bodyPr/>
          <a:lstStyle>
            <a:lvl1pPr marL="228600" indent="-228600">
              <a:buSzPct val="80000"/>
              <a:buFontTx/>
              <a:buBlip>
                <a:blip r:embed="rId2"/>
              </a:buBlip>
              <a:defRPr b="0" i="0">
                <a:solidFill>
                  <a:schemeClr val="tx1">
                    <a:lumMod val="50000"/>
                    <a:lumOff val="50000"/>
                  </a:schemeClr>
                </a:solidFill>
                <a:latin typeface="Avenir" panose="02000503020000020003" pitchFamily="2" charset="0"/>
              </a:defRPr>
            </a:lvl1pPr>
            <a:lvl2pPr marL="685800" indent="-228600">
              <a:buSzPct val="80000"/>
              <a:buFontTx/>
              <a:buBlip>
                <a:blip r:embed="rId2"/>
              </a:buBlip>
              <a:defRPr b="0" i="0">
                <a:solidFill>
                  <a:schemeClr val="tx1">
                    <a:lumMod val="50000"/>
                    <a:lumOff val="50000"/>
                  </a:schemeClr>
                </a:solidFill>
                <a:latin typeface="Avenir" panose="02000503020000020003" pitchFamily="2" charset="0"/>
              </a:defRPr>
            </a:lvl2pPr>
            <a:lvl3pPr marL="1143000" indent="-228600">
              <a:buSzPct val="80000"/>
              <a:buFontTx/>
              <a:buBlip>
                <a:blip r:embed="rId2"/>
              </a:buBlip>
              <a:defRPr b="0" i="0">
                <a:solidFill>
                  <a:schemeClr val="tx1">
                    <a:lumMod val="50000"/>
                    <a:lumOff val="50000"/>
                  </a:schemeClr>
                </a:solidFill>
                <a:latin typeface="Avenir" panose="02000503020000020003" pitchFamily="2" charset="0"/>
              </a:defRPr>
            </a:lvl3pPr>
            <a:lvl4pPr marL="1600200" indent="-228600">
              <a:buSzPct val="80000"/>
              <a:buFontTx/>
              <a:buBlip>
                <a:blip r:embed="rId2"/>
              </a:buBlip>
              <a:defRPr b="0" i="0">
                <a:solidFill>
                  <a:schemeClr val="tx1">
                    <a:lumMod val="50000"/>
                    <a:lumOff val="50000"/>
                  </a:schemeClr>
                </a:solidFill>
                <a:latin typeface="Avenir" panose="02000503020000020003" pitchFamily="2" charset="0"/>
              </a:defRPr>
            </a:lvl4pPr>
            <a:lvl5pPr marL="2057400" indent="-228600">
              <a:buSzPct val="80000"/>
              <a:buFontTx/>
              <a:buBlip>
                <a:blip r:embed="rId2"/>
              </a:buBlip>
              <a:defRPr b="0" i="0">
                <a:solidFill>
                  <a:schemeClr val="tx1">
                    <a:lumMod val="50000"/>
                    <a:lumOff val="50000"/>
                  </a:schemeClr>
                </a:solidFill>
                <a:latin typeface="Avenir"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AB244A63-EE85-1647-B0EC-2FA1318675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A35C03-6DB5-E54D-A04C-AB0C62742AAA}"/>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10" name="Rectangle 9">
            <a:extLst>
              <a:ext uri="{FF2B5EF4-FFF2-40B4-BE49-F238E27FC236}">
                <a16:creationId xmlns:a16="http://schemas.microsoft.com/office/drawing/2014/main" id="{2F312477-CB84-7941-A937-4E4B2DB5F06B}"/>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3BDF0B7-3333-7840-86E0-1B069A8DA2A6}"/>
              </a:ext>
            </a:extLst>
          </p:cNvPr>
          <p:cNvPicPr>
            <a:picLocks noChangeAspect="1"/>
          </p:cNvPicPr>
          <p:nvPr userDrawn="1"/>
        </p:nvPicPr>
        <p:blipFill rotWithShape="1">
          <a:blip r:embed="rId3"/>
          <a:srcRect t="29451"/>
          <a:stretch/>
        </p:blipFill>
        <p:spPr>
          <a:xfrm>
            <a:off x="8247706" y="0"/>
            <a:ext cx="3962400" cy="2723764"/>
          </a:xfrm>
          <a:prstGeom prst="rect">
            <a:avLst/>
          </a:prstGeom>
        </p:spPr>
      </p:pic>
      <p:sp>
        <p:nvSpPr>
          <p:cNvPr id="12" name="Title 1">
            <a:extLst>
              <a:ext uri="{FF2B5EF4-FFF2-40B4-BE49-F238E27FC236}">
                <a16:creationId xmlns:a16="http://schemas.microsoft.com/office/drawing/2014/main" id="{BAD6BAD8-B930-0647-8165-C722D023B048}"/>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13" name="Picture 12">
            <a:extLst>
              <a:ext uri="{FF2B5EF4-FFF2-40B4-BE49-F238E27FC236}">
                <a16:creationId xmlns:a16="http://schemas.microsoft.com/office/drawing/2014/main" id="{D7A76EC1-74AC-4441-8873-CD1776111750}"/>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4" name="Straight Connector 13">
            <a:extLst>
              <a:ext uri="{FF2B5EF4-FFF2-40B4-BE49-F238E27FC236}">
                <a16:creationId xmlns:a16="http://schemas.microsoft.com/office/drawing/2014/main" id="{B7C8F05B-4864-7744-9866-9AD28EF2E2E5}"/>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722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75FB2B-A61B-4B4A-BAC4-3B3C6CA38B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915EAA-065A-FC4C-89A7-0710E20D0521}"/>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6" name="Rectangle 5">
            <a:extLst>
              <a:ext uri="{FF2B5EF4-FFF2-40B4-BE49-F238E27FC236}">
                <a16:creationId xmlns:a16="http://schemas.microsoft.com/office/drawing/2014/main" id="{1E64E641-8CBE-8F4E-9EF7-1F217E8E32E6}"/>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792487-8619-5B4E-AA9A-0FF1B91BEDDA}"/>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8" name="Title 1">
            <a:extLst>
              <a:ext uri="{FF2B5EF4-FFF2-40B4-BE49-F238E27FC236}">
                <a16:creationId xmlns:a16="http://schemas.microsoft.com/office/drawing/2014/main" id="{93C19B40-8463-5641-99C6-0C54A08F0772}"/>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9" name="Picture 8">
            <a:extLst>
              <a:ext uri="{FF2B5EF4-FFF2-40B4-BE49-F238E27FC236}">
                <a16:creationId xmlns:a16="http://schemas.microsoft.com/office/drawing/2014/main" id="{38EEC196-927F-014D-B784-81B08B30A414}"/>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0" name="Straight Connector 9">
            <a:extLst>
              <a:ext uri="{FF2B5EF4-FFF2-40B4-BE49-F238E27FC236}">
                <a16:creationId xmlns:a16="http://schemas.microsoft.com/office/drawing/2014/main" id="{301AC10F-D77F-6D4A-B56E-4E04CCB838A7}"/>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556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6C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ECBF844-07CF-6942-8CE9-4F077AD89CD3}"/>
              </a:ext>
            </a:extLst>
          </p:cNvPr>
          <p:cNvPicPr>
            <a:picLocks noChangeAspect="1"/>
          </p:cNvPicPr>
          <p:nvPr userDrawn="1"/>
        </p:nvPicPr>
        <p:blipFill>
          <a:blip r:embed="rId4"/>
          <a:stretch>
            <a:fillRect/>
          </a:stretch>
        </p:blipFill>
        <p:spPr>
          <a:xfrm>
            <a:off x="5883109" y="1649110"/>
            <a:ext cx="4536228" cy="2907788"/>
          </a:xfrm>
          <a:prstGeom prst="rect">
            <a:avLst/>
          </a:prstGeom>
        </p:spPr>
      </p:pic>
      <p:sp>
        <p:nvSpPr>
          <p:cNvPr id="20" name="object 13">
            <a:extLst>
              <a:ext uri="{FF2B5EF4-FFF2-40B4-BE49-F238E27FC236}">
                <a16:creationId xmlns:a16="http://schemas.microsoft.com/office/drawing/2014/main" id="{378AF080-BF4E-AF48-90F2-31D9A102C9A8}"/>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21" name="Title 1">
            <a:extLst>
              <a:ext uri="{FF2B5EF4-FFF2-40B4-BE49-F238E27FC236}">
                <a16:creationId xmlns:a16="http://schemas.microsoft.com/office/drawing/2014/main" id="{E249C02A-F248-4E40-AD44-BAAC3299B488}"/>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22" name="object 14">
            <a:extLst>
              <a:ext uri="{FF2B5EF4-FFF2-40B4-BE49-F238E27FC236}">
                <a16:creationId xmlns:a16="http://schemas.microsoft.com/office/drawing/2014/main" id="{35F27C4D-F674-8942-BC24-D1136026E56A}"/>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2371588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75B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3">
            <a:extLst>
              <a:ext uri="{FF2B5EF4-FFF2-40B4-BE49-F238E27FC236}">
                <a16:creationId xmlns:a16="http://schemas.microsoft.com/office/drawing/2014/main" id="{8D384386-EA5C-F644-8FBA-C0DD5DD74EEB}"/>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8" name="Title 1">
            <a:extLst>
              <a:ext uri="{FF2B5EF4-FFF2-40B4-BE49-F238E27FC236}">
                <a16:creationId xmlns:a16="http://schemas.microsoft.com/office/drawing/2014/main" id="{2FFA7254-63BC-5044-BB0E-4289CFE2A66D}"/>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19" name="object 14">
            <a:extLst>
              <a:ext uri="{FF2B5EF4-FFF2-40B4-BE49-F238E27FC236}">
                <a16:creationId xmlns:a16="http://schemas.microsoft.com/office/drawing/2014/main" id="{6410E8EE-1F82-4F41-AF08-D0DF7AEC8BCC}"/>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pic>
        <p:nvPicPr>
          <p:cNvPr id="7" name="Picture 6">
            <a:extLst>
              <a:ext uri="{FF2B5EF4-FFF2-40B4-BE49-F238E27FC236}">
                <a16:creationId xmlns:a16="http://schemas.microsoft.com/office/drawing/2014/main" id="{4334FFF1-A6AF-EB4F-8939-BD021E59AD8B}"/>
              </a:ext>
            </a:extLst>
          </p:cNvPr>
          <p:cNvPicPr>
            <a:picLocks noChangeAspect="1"/>
          </p:cNvPicPr>
          <p:nvPr userDrawn="1"/>
        </p:nvPicPr>
        <p:blipFill>
          <a:blip r:embed="rId4"/>
          <a:stretch>
            <a:fillRect/>
          </a:stretch>
        </p:blipFill>
        <p:spPr>
          <a:xfrm>
            <a:off x="6017385" y="1562099"/>
            <a:ext cx="4383916" cy="3082803"/>
          </a:xfrm>
          <a:prstGeom prst="rect">
            <a:avLst/>
          </a:prstGeom>
        </p:spPr>
      </p:pic>
    </p:spTree>
    <p:extLst>
      <p:ext uri="{BB962C8B-B14F-4D97-AF65-F5344CB8AC3E}">
        <p14:creationId xmlns:p14="http://schemas.microsoft.com/office/powerpoint/2010/main" val="196302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E57FEC-9278-6245-AA6A-F08D89FB2D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BD65EB-3FB2-3E41-9346-F629229AC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A0F8D-B8E8-264A-8A96-85FC0B0D91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BFB44-2F96-3B42-A340-01A44FC5424B}" type="datetimeFigureOut">
              <a:rPr lang="en-US" smtClean="0"/>
              <a:t>9/28/22</a:t>
            </a:fld>
            <a:endParaRPr lang="en-US"/>
          </a:p>
        </p:txBody>
      </p:sp>
      <p:sp>
        <p:nvSpPr>
          <p:cNvPr id="5" name="Footer Placeholder 4">
            <a:extLst>
              <a:ext uri="{FF2B5EF4-FFF2-40B4-BE49-F238E27FC236}">
                <a16:creationId xmlns:a16="http://schemas.microsoft.com/office/drawing/2014/main" id="{410F9055-58D8-2741-82F5-5BF541CFF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3CDC80-FB81-2E44-BCD1-106ADF2BD8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8C65E-48B1-C440-8686-E2028FF5D4DC}" type="slidenum">
              <a:rPr lang="en-US" smtClean="0"/>
              <a:t>‹nr.›</a:t>
            </a:fld>
            <a:endParaRPr lang="en-US"/>
          </a:p>
        </p:txBody>
      </p:sp>
    </p:spTree>
    <p:extLst>
      <p:ext uri="{BB962C8B-B14F-4D97-AF65-F5344CB8AC3E}">
        <p14:creationId xmlns:p14="http://schemas.microsoft.com/office/powerpoint/2010/main" val="184853129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www.yout-ube.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haalmeeruitmicrosoft.nl/wp-content/uploads/2022/05/Met-deze-tips-vind-je-veel-sneller-wat-je-zoekt-in-Outlook-4_Haal-meer-uit-Microsoft.jp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cloudfront.consumentenbond.nl/binaries/content/assets/cbhippowebsite/landingspaginas/acties/download-gratis-artikel/digitaalgids-100-tips-en-trucs_gratis-website.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oudfront.consumentenbond.nl/binaries/content/assets/cbhippowebsite/landingspaginas/acties/download-gratis-artikel/digitaalgids-100-tips-en-trucs_gratis-website.pdf"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hyperlink" Target="http://www.thelifesigns.com/"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cloudfront.consumentenbond.nl/binaries/content/assets/cbhippowebsite/landingspaginas/acties/download-gratis-artikel/digitaalgids-100-tips-en-trucs_gratis-website.pdf"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gratisqrcode.nl/aanmaken"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cloudfront.consumentenbond.nl/binaries/content/assets/cbhippowebsite/landingspaginas/acties/download-gratis-artikel/digitaalgids-100-tips-en-trucs_gratis-website.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loudfront.consumentenbond.nl/binaries/content/assets/cbhippowebsite/landingspaginas/acties/download-gratis-artikel/digitaalgids-100-tips-en-trucs_gratis-website.pdf"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cloudfront.consumentenbond.nl/binaries/content/assets/cbhippowebsite/landingspaginas/acties/download-gratis-artikel/digitaalgids-100-tips-en-trucs_gratis-website.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cloudfront.consumentenbond.nl/binaries/content/assets/cbhippowebsite/landingspaginas/acties/download-gratis-artikel/digitaalgids-100-tips-en-trucs_gratis-website.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hyperlink" Target="https://cloudfront.consumentenbond.nl/binaries/content/assets/cbhippowebsite/landingspaginas/acties/download-gratis-artikel/digitaalgids-100-tips-en-trucs_gratis-website.pdf"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s://cloudfront.consumentenbond.nl/binaries/content/assets/cbhippowebsite/landingspaginas/acties/download-gratis-artikel/digitaalgids-100-tips-en-trucs_gratis-website.pdf"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hyperlink" Target="https://cloudfront.consumentenbond.nl/binaries/content/assets/cbhippowebsite/landingspaginas/acties/download-gratis-artikel/digitaalgids-100-tips-en-trucs_gratis-website.pdf"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hyperlink" Target="http://www.ggdreisvaccinaties.nl/"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hyperlink" Target="https://cloudfront.consumentenbond.nl/binaries/content/assets/cbhippowebsite/landingspaginas/acties/download-gratis-artikel/digitaalgids-100-tips-en-trucs_gratis-website.pdf"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www.gebruikershandleiding.nl/"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hyperlink" Target="https://cloudfront.consumentenbond.nl/binaries/content/assets/cbhippowebsite/landingspaginas/acties/download-gratis-artikel/digitaalgids-100-tips-en-trucs_gratis-website.pdf" TargetMode="External"/><Relationship Id="rId4" Type="http://schemas.openxmlformats.org/officeDocument/2006/relationships/hyperlink" Target="http://www.handleidingzoek.n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digivitaler.nl/demo-uzo"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www.digivitaler.nl/demo-mg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A873D9-1694-4644-92A6-1A329EE5AE65}"/>
              </a:ext>
            </a:extLst>
          </p:cNvPr>
          <p:cNvSpPr>
            <a:spLocks noGrp="1"/>
          </p:cNvSpPr>
          <p:nvPr>
            <p:ph type="ctrTitle" hasCustomPrompt="1"/>
          </p:nvPr>
        </p:nvSpPr>
        <p:spPr>
          <a:xfrm>
            <a:off x="1169431" y="2985164"/>
            <a:ext cx="4661098" cy="1333152"/>
          </a:xfrm>
        </p:spPr>
        <p:txBody>
          <a:bodyPr anchor="t">
            <a:noAutofit/>
          </a:bodyPr>
          <a:lstStyle>
            <a:lvl1pPr algn="l">
              <a:defRPr sz="4800" b="0" i="0">
                <a:solidFill>
                  <a:schemeClr val="bg1"/>
                </a:solidFill>
                <a:latin typeface="Avenir" panose="02000503020000020003" pitchFamily="2" charset="0"/>
              </a:defRPr>
            </a:lvl1pPr>
          </a:lstStyle>
          <a:p>
            <a:r>
              <a:rPr lang="nl-NL" dirty="0" err="1"/>
              <a:t>Digitips</a:t>
            </a:r>
            <a:endParaRPr lang="en-US" sz="3600" b="1" dirty="0"/>
          </a:p>
        </p:txBody>
      </p:sp>
      <p:pic>
        <p:nvPicPr>
          <p:cNvPr id="3" name="Picture 2" descr="U als begeleider - Schreuders en Schreuders Wijk en Aalburg">
            <a:extLst>
              <a:ext uri="{FF2B5EF4-FFF2-40B4-BE49-F238E27FC236}">
                <a16:creationId xmlns:a16="http://schemas.microsoft.com/office/drawing/2014/main" id="{1E236805-DD58-46A8-A765-93F009D7B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142" y="2077342"/>
            <a:ext cx="7967764" cy="4780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90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Programma’s automatisch opstarten in Windows</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185040"/>
            <a:ext cx="10386849" cy="4487919"/>
          </a:xfrm>
        </p:spPr>
        <p:txBody>
          <a:bodyPr>
            <a:noAutofit/>
          </a:bodyPr>
          <a:lstStyle/>
          <a:p>
            <a:pPr marL="0" indent="0">
              <a:buNone/>
            </a:pPr>
            <a:r>
              <a:rPr lang="nl-NL" dirty="0"/>
              <a:t>Bepaal zelf welke programma's gelijk mogen opstarten na het aanzetten van de computer. </a:t>
            </a:r>
          </a:p>
          <a:p>
            <a:pPr marL="0" indent="0">
              <a:buNone/>
            </a:pPr>
            <a:r>
              <a:rPr lang="nl-NL" dirty="0"/>
              <a:t>Handig voor bijvoorbeeld het </a:t>
            </a:r>
            <a:r>
              <a:rPr lang="nl-NL" b="1" dirty="0"/>
              <a:t>HIS</a:t>
            </a:r>
            <a:r>
              <a:rPr lang="nl-NL" dirty="0"/>
              <a:t>, </a:t>
            </a:r>
            <a:r>
              <a:rPr lang="nl-NL" b="1" dirty="0"/>
              <a:t>Teams </a:t>
            </a:r>
            <a:r>
              <a:rPr lang="nl-NL" dirty="0"/>
              <a:t>en </a:t>
            </a:r>
            <a:r>
              <a:rPr lang="nl-NL" b="1" dirty="0"/>
              <a:t>Outlook</a:t>
            </a:r>
            <a:r>
              <a:rPr lang="nl-NL" dirty="0"/>
              <a:t>.</a:t>
            </a:r>
          </a:p>
          <a:p>
            <a:pPr marL="0" indent="0">
              <a:buNone/>
            </a:pPr>
            <a:r>
              <a:rPr lang="nl-NL" sz="1050" dirty="0"/>
              <a:t>  </a:t>
            </a:r>
          </a:p>
          <a:p>
            <a:r>
              <a:rPr lang="nl-NL" dirty="0"/>
              <a:t>Klik op de </a:t>
            </a:r>
            <a:r>
              <a:rPr lang="nl-NL" b="1" dirty="0"/>
              <a:t>Startknop</a:t>
            </a:r>
            <a:r>
              <a:rPr lang="nl-NL" dirty="0"/>
              <a:t>.</a:t>
            </a:r>
          </a:p>
          <a:p>
            <a:r>
              <a:rPr lang="nl-NL" dirty="0"/>
              <a:t>Klik op het tandwiel om naar de </a:t>
            </a:r>
            <a:r>
              <a:rPr lang="nl-NL" b="1" dirty="0"/>
              <a:t>Instellingen</a:t>
            </a:r>
            <a:r>
              <a:rPr lang="nl-NL" dirty="0"/>
              <a:t> te gaan.</a:t>
            </a:r>
          </a:p>
          <a:p>
            <a:r>
              <a:rPr lang="nl-NL" dirty="0"/>
              <a:t>Klik op </a:t>
            </a:r>
            <a:r>
              <a:rPr lang="nl-NL" b="1" dirty="0"/>
              <a:t>Apps</a:t>
            </a:r>
            <a:r>
              <a:rPr lang="nl-NL" dirty="0"/>
              <a:t>.</a:t>
            </a:r>
          </a:p>
          <a:p>
            <a:r>
              <a:rPr lang="nl-NL" dirty="0"/>
              <a:t>Klik op </a:t>
            </a:r>
            <a:r>
              <a:rPr lang="nl-NL" b="1" dirty="0"/>
              <a:t>Opstarten</a:t>
            </a:r>
            <a:r>
              <a:rPr lang="nl-NL" dirty="0"/>
              <a:t>.</a:t>
            </a:r>
          </a:p>
          <a:p>
            <a:r>
              <a:rPr lang="nl-NL" dirty="0"/>
              <a:t>Er volgt een lijst van programma's en apps. Klik op het schuifje achter elk programma om het wel of niet tegelijk met de pc te laten starten.</a:t>
            </a:r>
          </a:p>
        </p:txBody>
      </p:sp>
      <p:sp>
        <p:nvSpPr>
          <p:cNvPr id="7" name="Tekstvak 6">
            <a:extLst>
              <a:ext uri="{FF2B5EF4-FFF2-40B4-BE49-F238E27FC236}">
                <a16:creationId xmlns:a16="http://schemas.microsoft.com/office/drawing/2014/main" id="{4ECBD48F-DC75-348A-A741-012E791B0D3E}"/>
              </a:ext>
            </a:extLst>
          </p:cNvPr>
          <p:cNvSpPr txBox="1"/>
          <p:nvPr/>
        </p:nvSpPr>
        <p:spPr>
          <a:xfrm>
            <a:off x="5374043" y="6378885"/>
            <a:ext cx="6817957" cy="369332"/>
          </a:xfrm>
          <a:prstGeom prst="rect">
            <a:avLst/>
          </a:prstGeom>
          <a:noFill/>
        </p:spPr>
        <p:txBody>
          <a:bodyPr wrap="none" rtlCol="0">
            <a:spAutoFit/>
          </a:bodyPr>
          <a:lstStyle/>
          <a:p>
            <a:r>
              <a:rPr lang="nl-NL" dirty="0"/>
              <a:t>Bron: </a:t>
            </a:r>
            <a:r>
              <a:rPr lang="nl-NL" dirty="0" err="1"/>
              <a:t>www.seniorweb.nl</a:t>
            </a:r>
            <a:r>
              <a:rPr lang="nl-NL" dirty="0"/>
              <a:t>/artikel/apps-automatisch-starten-in-</a:t>
            </a:r>
            <a:r>
              <a:rPr lang="nl-NL" dirty="0" err="1"/>
              <a:t>windows</a:t>
            </a:r>
            <a:endParaRPr lang="nl-NL" dirty="0"/>
          </a:p>
        </p:txBody>
      </p:sp>
      <p:pic>
        <p:nvPicPr>
          <p:cNvPr id="13314" name="Picture 2" descr="Apps automatisch starten Windows">
            <a:extLst>
              <a:ext uri="{FF2B5EF4-FFF2-40B4-BE49-F238E27FC236}">
                <a16:creationId xmlns:a16="http://schemas.microsoft.com/office/drawing/2014/main" id="{B6C80C82-A887-9CEB-930D-7D15281542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93" t="5890" r="42994" b="17310"/>
          <a:stretch/>
        </p:blipFill>
        <p:spPr bwMode="auto">
          <a:xfrm>
            <a:off x="9782529" y="2923420"/>
            <a:ext cx="2230796" cy="130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354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YouTube video’s zonder advertenties</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447798"/>
            <a:ext cx="10386849" cy="4487919"/>
          </a:xfrm>
        </p:spPr>
        <p:txBody>
          <a:bodyPr>
            <a:noAutofit/>
          </a:bodyPr>
          <a:lstStyle/>
          <a:p>
            <a:pPr marL="0" indent="0">
              <a:buNone/>
            </a:pPr>
            <a:r>
              <a:rPr lang="nl-NL" dirty="0"/>
              <a:t>Vind je alle reclame tijdens het kijken van een YouTube video ook zo vervelend? </a:t>
            </a:r>
          </a:p>
          <a:p>
            <a:pPr marL="0" indent="0">
              <a:buNone/>
            </a:pPr>
            <a:endParaRPr lang="nl-NL" dirty="0"/>
          </a:p>
          <a:p>
            <a:pPr marL="0" indent="0">
              <a:buNone/>
            </a:pPr>
            <a:r>
              <a:rPr lang="nl-NL" dirty="0"/>
              <a:t>Zoek de YouTube video op die je wil kijken en zet in de URL een streepje (-) achter de ‘t’ van </a:t>
            </a:r>
            <a:r>
              <a:rPr lang="nl-NL" dirty="0" err="1"/>
              <a:t>youtube</a:t>
            </a:r>
            <a:r>
              <a:rPr lang="nl-NL" dirty="0"/>
              <a:t>.</a:t>
            </a:r>
          </a:p>
          <a:p>
            <a:pPr marL="0" indent="0">
              <a:buNone/>
            </a:pPr>
            <a:endParaRPr lang="nl-NL" dirty="0"/>
          </a:p>
          <a:p>
            <a:pPr marL="0" indent="0">
              <a:buNone/>
            </a:pPr>
            <a:r>
              <a:rPr lang="nl-NL" dirty="0"/>
              <a:t>Dus </a:t>
            </a:r>
            <a:r>
              <a:rPr lang="nl-NL" dirty="0">
                <a:hlinkClick r:id="rId3"/>
              </a:rPr>
              <a:t>www.youtube.com</a:t>
            </a:r>
            <a:r>
              <a:rPr lang="nl-NL" dirty="0"/>
              <a:t> </a:t>
            </a:r>
          </a:p>
          <a:p>
            <a:pPr marL="0" indent="0">
              <a:buNone/>
            </a:pPr>
            <a:r>
              <a:rPr lang="nl-NL" dirty="0"/>
              <a:t>wordt dan </a:t>
            </a:r>
            <a:r>
              <a:rPr lang="nl-NL" dirty="0">
                <a:hlinkClick r:id="rId4"/>
              </a:rPr>
              <a:t>www.yout-ube.com</a:t>
            </a:r>
            <a:endParaRPr lang="nl-NL" dirty="0"/>
          </a:p>
          <a:p>
            <a:pPr marL="0" indent="0">
              <a:buNone/>
            </a:pPr>
            <a:r>
              <a:rPr lang="nl-NL" sz="1050" dirty="0"/>
              <a:t>  </a:t>
            </a:r>
            <a:endParaRPr lang="nl-NL" dirty="0"/>
          </a:p>
        </p:txBody>
      </p:sp>
      <p:sp>
        <p:nvSpPr>
          <p:cNvPr id="7" name="Tekstvak 6">
            <a:extLst>
              <a:ext uri="{FF2B5EF4-FFF2-40B4-BE49-F238E27FC236}">
                <a16:creationId xmlns:a16="http://schemas.microsoft.com/office/drawing/2014/main" id="{4ECBD48F-DC75-348A-A741-012E791B0D3E}"/>
              </a:ext>
            </a:extLst>
          </p:cNvPr>
          <p:cNvSpPr txBox="1"/>
          <p:nvPr/>
        </p:nvSpPr>
        <p:spPr>
          <a:xfrm>
            <a:off x="7634470" y="6426975"/>
            <a:ext cx="4557530" cy="369332"/>
          </a:xfrm>
          <a:prstGeom prst="rect">
            <a:avLst/>
          </a:prstGeom>
          <a:noFill/>
        </p:spPr>
        <p:txBody>
          <a:bodyPr wrap="none" rtlCol="0">
            <a:spAutoFit/>
          </a:bodyPr>
          <a:lstStyle/>
          <a:p>
            <a:r>
              <a:rPr lang="nl-NL" dirty="0"/>
              <a:t>Bron: </a:t>
            </a:r>
            <a:r>
              <a:rPr lang="nl-NL" dirty="0" err="1"/>
              <a:t>https</a:t>
            </a:r>
            <a:r>
              <a:rPr lang="nl-NL" dirty="0"/>
              <a:t>://</a:t>
            </a:r>
            <a:r>
              <a:rPr lang="nl-NL" dirty="0" err="1"/>
              <a:t>vm.tiktok.com</a:t>
            </a:r>
            <a:r>
              <a:rPr lang="nl-NL" dirty="0"/>
              <a:t>/</a:t>
            </a:r>
            <a:r>
              <a:rPr lang="nl-NL" dirty="0" err="1"/>
              <a:t>ZMNbUCryx</a:t>
            </a:r>
            <a:r>
              <a:rPr lang="nl-NL" dirty="0"/>
              <a:t>/?k=1</a:t>
            </a:r>
          </a:p>
        </p:txBody>
      </p:sp>
      <p:pic>
        <p:nvPicPr>
          <p:cNvPr id="3" name="Afbeelding 2">
            <a:extLst>
              <a:ext uri="{FF2B5EF4-FFF2-40B4-BE49-F238E27FC236}">
                <a16:creationId xmlns:a16="http://schemas.microsoft.com/office/drawing/2014/main" id="{7725241B-33D6-8235-EAB1-9228F84754B9}"/>
              </a:ext>
            </a:extLst>
          </p:cNvPr>
          <p:cNvPicPr>
            <a:picLocks noChangeAspect="1"/>
          </p:cNvPicPr>
          <p:nvPr/>
        </p:nvPicPr>
        <p:blipFill>
          <a:blip r:embed="rId5"/>
          <a:stretch>
            <a:fillRect/>
          </a:stretch>
        </p:blipFill>
        <p:spPr>
          <a:xfrm>
            <a:off x="7073462" y="3429000"/>
            <a:ext cx="4949139" cy="2677511"/>
          </a:xfrm>
          <a:prstGeom prst="rect">
            <a:avLst/>
          </a:prstGeom>
        </p:spPr>
      </p:pic>
    </p:spTree>
    <p:extLst>
      <p:ext uri="{BB962C8B-B14F-4D97-AF65-F5344CB8AC3E}">
        <p14:creationId xmlns:p14="http://schemas.microsoft.com/office/powerpoint/2010/main" val="952568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Checken of de link betrouwbaar is? </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5672959" y="2234184"/>
            <a:ext cx="6519041" cy="4351338"/>
          </a:xfrm>
        </p:spPr>
        <p:txBody>
          <a:bodyPr/>
          <a:lstStyle/>
          <a:p>
            <a:pPr marL="0" indent="0">
              <a:buNone/>
            </a:pPr>
            <a:r>
              <a:rPr lang="nl-NL" dirty="0"/>
              <a:t>Met </a:t>
            </a:r>
            <a:r>
              <a:rPr lang="nl-NL" b="1" dirty="0" err="1"/>
              <a:t>Checkjelinkje</a:t>
            </a:r>
            <a:r>
              <a:rPr lang="nl-NL" dirty="0"/>
              <a:t> controleer je heel eenvoudig of een link (waarschijnlijk) veilig is.</a:t>
            </a:r>
          </a:p>
          <a:p>
            <a:pPr marL="0" indent="0">
              <a:buNone/>
            </a:pPr>
            <a:endParaRPr lang="nl-NL" dirty="0"/>
          </a:p>
          <a:p>
            <a:pPr marL="0" indent="0">
              <a:buNone/>
            </a:pPr>
            <a:r>
              <a:rPr lang="nl-NL" dirty="0" err="1"/>
              <a:t>www.checkjelinkje.nl</a:t>
            </a:r>
            <a:endParaRPr lang="nl-NL" dirty="0"/>
          </a:p>
        </p:txBody>
      </p:sp>
      <p:sp>
        <p:nvSpPr>
          <p:cNvPr id="3" name="Tekstvak 2">
            <a:extLst>
              <a:ext uri="{FF2B5EF4-FFF2-40B4-BE49-F238E27FC236}">
                <a16:creationId xmlns:a16="http://schemas.microsoft.com/office/drawing/2014/main" id="{E807BFCF-306C-F228-D177-D8F76634E893}"/>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8" name="Afbeelding 7" descr="Afbeelding met tekst, persoon, mobiele telefoon, telefoon&#10;&#10;Automatisch gegenereerde beschrijving">
            <a:extLst>
              <a:ext uri="{FF2B5EF4-FFF2-40B4-BE49-F238E27FC236}">
                <a16:creationId xmlns:a16="http://schemas.microsoft.com/office/drawing/2014/main" id="{D9ABE37B-0B71-0063-C59C-770D16E7D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68" y="1763687"/>
            <a:ext cx="4995938" cy="3330625"/>
          </a:xfrm>
          <a:prstGeom prst="rect">
            <a:avLst/>
          </a:prstGeom>
        </p:spPr>
      </p:pic>
    </p:spTree>
    <p:extLst>
      <p:ext uri="{BB962C8B-B14F-4D97-AF65-F5344CB8AC3E}">
        <p14:creationId xmlns:p14="http://schemas.microsoft.com/office/powerpoint/2010/main" val="240070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1217166" cy="589032"/>
          </a:xfrm>
        </p:spPr>
        <p:txBody>
          <a:bodyPr/>
          <a:lstStyle/>
          <a:p>
            <a:r>
              <a:rPr lang="nl-NL" dirty="0"/>
              <a:t>Nooit meer de verkeerde kleur op je muur</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5"/>
            <a:ext cx="6519041" cy="4351338"/>
          </a:xfrm>
        </p:spPr>
        <p:txBody>
          <a:bodyPr/>
          <a:lstStyle/>
          <a:p>
            <a:pPr marL="0" indent="0">
              <a:buNone/>
            </a:pPr>
            <a:r>
              <a:rPr lang="nl-NL" dirty="0"/>
              <a:t>Met </a:t>
            </a:r>
            <a:r>
              <a:rPr lang="nl-NL" b="1" dirty="0"/>
              <a:t>Flexa </a:t>
            </a:r>
            <a:r>
              <a:rPr lang="nl-NL" b="1" dirty="0" err="1"/>
              <a:t>Visualizer</a:t>
            </a:r>
            <a:r>
              <a:rPr lang="nl-NL" b="1" dirty="0"/>
              <a:t> </a:t>
            </a:r>
            <a:r>
              <a:rPr lang="nl-NL" dirty="0"/>
              <a:t>kies je de kleur voor jouw woning. Je neemt simpelweg enkele foto’s en vervolgens zie je meteen welke kleur het beste bij jouw interieur past. </a:t>
            </a:r>
          </a:p>
          <a:p>
            <a:pPr marL="0" indent="0">
              <a:buNone/>
            </a:pPr>
            <a:endParaRPr lang="nl-NL" dirty="0"/>
          </a:p>
          <a:p>
            <a:pPr marL="0" indent="0">
              <a:buNone/>
            </a:pPr>
            <a:r>
              <a:rPr lang="nl-NL" dirty="0"/>
              <a:t>De app is helemaal gratis en beschikbaar voor iOS en Android. </a:t>
            </a:r>
          </a:p>
        </p:txBody>
      </p:sp>
      <p:sp>
        <p:nvSpPr>
          <p:cNvPr id="3" name="Tekstvak 2">
            <a:extLst>
              <a:ext uri="{FF2B5EF4-FFF2-40B4-BE49-F238E27FC236}">
                <a16:creationId xmlns:a16="http://schemas.microsoft.com/office/drawing/2014/main" id="{E807BFCF-306C-F228-D177-D8F76634E893}"/>
              </a:ext>
            </a:extLst>
          </p:cNvPr>
          <p:cNvSpPr txBox="1"/>
          <p:nvPr/>
        </p:nvSpPr>
        <p:spPr>
          <a:xfrm>
            <a:off x="5475310" y="6416397"/>
            <a:ext cx="7922911" cy="369332"/>
          </a:xfrm>
          <a:prstGeom prst="rect">
            <a:avLst/>
          </a:prstGeom>
          <a:noFill/>
        </p:spPr>
        <p:txBody>
          <a:bodyPr wrap="square" rtlCol="0">
            <a:spAutoFit/>
          </a:bodyPr>
          <a:lstStyle/>
          <a:p>
            <a:r>
              <a:rPr lang="nl-NL" dirty="0"/>
              <a:t>Bron: </a:t>
            </a:r>
            <a:r>
              <a:rPr lang="nl-NL" dirty="0" err="1"/>
              <a:t>www.flexa.nl</a:t>
            </a:r>
            <a:r>
              <a:rPr lang="nl-NL" dirty="0"/>
              <a:t>/nl/praktische-tips-en-adviezen/</a:t>
            </a:r>
            <a:r>
              <a:rPr lang="nl-NL" dirty="0" err="1"/>
              <a:t>flexa</a:t>
            </a:r>
            <a:r>
              <a:rPr lang="nl-NL" dirty="0"/>
              <a:t>-</a:t>
            </a:r>
            <a:r>
              <a:rPr lang="nl-NL" dirty="0" err="1"/>
              <a:t>visualizer</a:t>
            </a:r>
            <a:r>
              <a:rPr lang="nl-NL" dirty="0"/>
              <a:t>-app</a:t>
            </a:r>
          </a:p>
        </p:txBody>
      </p:sp>
      <p:pic>
        <p:nvPicPr>
          <p:cNvPr id="2050" name="Picture 2" descr="Flexa Visualizer in de App Store">
            <a:extLst>
              <a:ext uri="{FF2B5EF4-FFF2-40B4-BE49-F238E27FC236}">
                <a16:creationId xmlns:a16="http://schemas.microsoft.com/office/drawing/2014/main" id="{F358FCCC-9A00-D8F7-1E65-815DD2D42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944" y="1421032"/>
            <a:ext cx="3563645" cy="475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387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Tabbladen vastzetten in je browser</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53141" y="1179785"/>
            <a:ext cx="11259208" cy="4498430"/>
          </a:xfrm>
        </p:spPr>
        <p:txBody>
          <a:bodyPr>
            <a:noAutofit/>
          </a:bodyPr>
          <a:lstStyle/>
          <a:p>
            <a:pPr marL="0" indent="0">
              <a:buNone/>
            </a:pPr>
            <a:r>
              <a:rPr lang="nl-NL" dirty="0"/>
              <a:t>Zet favoriete tabbladen vast om veelgebruikte websites zoals het </a:t>
            </a:r>
            <a:r>
              <a:rPr lang="nl-NL" b="1" dirty="0"/>
              <a:t>Farmacotherapeutisch Kompas</a:t>
            </a:r>
            <a:r>
              <a:rPr lang="nl-NL" dirty="0"/>
              <a:t>, </a:t>
            </a:r>
            <a:r>
              <a:rPr lang="nl-NL" b="1" dirty="0" err="1"/>
              <a:t>Thuisarts.nl</a:t>
            </a:r>
            <a:r>
              <a:rPr lang="nl-NL" b="1" dirty="0"/>
              <a:t> </a:t>
            </a:r>
            <a:r>
              <a:rPr lang="nl-NL" dirty="0"/>
              <a:t>en </a:t>
            </a:r>
            <a:r>
              <a:rPr lang="nl-NL" b="1" dirty="0"/>
              <a:t>SharePoint</a:t>
            </a:r>
            <a:r>
              <a:rPr lang="nl-NL" dirty="0"/>
              <a:t> automatisch te openen na het opstarten van je internet browser. </a:t>
            </a:r>
          </a:p>
          <a:p>
            <a:pPr marL="0" indent="0">
              <a:buNone/>
            </a:pPr>
            <a:r>
              <a:rPr lang="nl-NL" sz="1200" dirty="0"/>
              <a:t>    </a:t>
            </a:r>
          </a:p>
          <a:p>
            <a:r>
              <a:rPr lang="nl-NL" dirty="0"/>
              <a:t>Open de browser.</a:t>
            </a:r>
          </a:p>
          <a:p>
            <a:r>
              <a:rPr lang="nl-NL" dirty="0"/>
              <a:t>Ga naar de website die je wilt vastzetten.</a:t>
            </a:r>
          </a:p>
          <a:p>
            <a:r>
              <a:rPr lang="nl-NL" dirty="0"/>
              <a:t>Klik bovenaan met rechtermuisknop op het tabblad.</a:t>
            </a:r>
          </a:p>
          <a:p>
            <a:r>
              <a:rPr lang="nl-NL" dirty="0"/>
              <a:t>Klik op </a:t>
            </a:r>
            <a:r>
              <a:rPr lang="nl-NL" b="1" dirty="0"/>
              <a:t>Vastzetten</a:t>
            </a:r>
            <a:r>
              <a:rPr lang="nl-NL" dirty="0"/>
              <a:t>. Het label van het tabblad is versmald, maar de website blijft in beeld.</a:t>
            </a:r>
            <a:br>
              <a:rPr lang="nl-NL" dirty="0"/>
            </a:br>
            <a:r>
              <a:rPr lang="nl-NL" sz="1400" dirty="0"/>
              <a:t>  </a:t>
            </a:r>
          </a:p>
          <a:p>
            <a:pPr marL="0" indent="0">
              <a:buNone/>
            </a:pPr>
            <a:r>
              <a:rPr lang="nl-NL" dirty="0"/>
              <a:t>Als je de browser afsluit en op een later moment weer opstart, worden je favoriete tabbladen automatisch geladen. </a:t>
            </a:r>
          </a:p>
        </p:txBody>
      </p:sp>
      <p:sp>
        <p:nvSpPr>
          <p:cNvPr id="7" name="Tekstvak 6">
            <a:extLst>
              <a:ext uri="{FF2B5EF4-FFF2-40B4-BE49-F238E27FC236}">
                <a16:creationId xmlns:a16="http://schemas.microsoft.com/office/drawing/2014/main" id="{4ECBD48F-DC75-348A-A741-012E791B0D3E}"/>
              </a:ext>
            </a:extLst>
          </p:cNvPr>
          <p:cNvSpPr txBox="1"/>
          <p:nvPr/>
        </p:nvSpPr>
        <p:spPr>
          <a:xfrm>
            <a:off x="6482745" y="6389396"/>
            <a:ext cx="5709255" cy="369332"/>
          </a:xfrm>
          <a:prstGeom prst="rect">
            <a:avLst/>
          </a:prstGeom>
          <a:noFill/>
        </p:spPr>
        <p:txBody>
          <a:bodyPr wrap="none" rtlCol="0">
            <a:spAutoFit/>
          </a:bodyPr>
          <a:lstStyle/>
          <a:p>
            <a:r>
              <a:rPr lang="nl-NL" dirty="0"/>
              <a:t>Bron: </a:t>
            </a:r>
            <a:r>
              <a:rPr lang="nl-NL" dirty="0" err="1"/>
              <a:t>www.seniorweb.nl</a:t>
            </a:r>
            <a:r>
              <a:rPr lang="nl-NL" dirty="0"/>
              <a:t>/tip/tabblad-vastzetten-in-</a:t>
            </a:r>
            <a:r>
              <a:rPr lang="nl-NL" dirty="0" err="1"/>
              <a:t>chrome</a:t>
            </a:r>
            <a:endParaRPr lang="nl-NL" dirty="0"/>
          </a:p>
        </p:txBody>
      </p:sp>
      <p:pic>
        <p:nvPicPr>
          <p:cNvPr id="4" name="Afbeelding 3">
            <a:extLst>
              <a:ext uri="{FF2B5EF4-FFF2-40B4-BE49-F238E27FC236}">
                <a16:creationId xmlns:a16="http://schemas.microsoft.com/office/drawing/2014/main" id="{F0218286-7970-39B7-0CDF-32F07E71C552}"/>
              </a:ext>
            </a:extLst>
          </p:cNvPr>
          <p:cNvPicPr>
            <a:picLocks noChangeAspect="1"/>
          </p:cNvPicPr>
          <p:nvPr/>
        </p:nvPicPr>
        <p:blipFill>
          <a:blip r:embed="rId3"/>
          <a:stretch>
            <a:fillRect/>
          </a:stretch>
        </p:blipFill>
        <p:spPr>
          <a:xfrm>
            <a:off x="9337372" y="2559113"/>
            <a:ext cx="2704468" cy="1163948"/>
          </a:xfrm>
          <a:prstGeom prst="rect">
            <a:avLst/>
          </a:prstGeom>
        </p:spPr>
      </p:pic>
      <p:sp>
        <p:nvSpPr>
          <p:cNvPr id="3" name="Tekstvak 2">
            <a:extLst>
              <a:ext uri="{FF2B5EF4-FFF2-40B4-BE49-F238E27FC236}">
                <a16:creationId xmlns:a16="http://schemas.microsoft.com/office/drawing/2014/main" id="{8A0A2486-9253-35BD-F35E-E23B7BA04157}"/>
              </a:ext>
            </a:extLst>
          </p:cNvPr>
          <p:cNvSpPr txBox="1"/>
          <p:nvPr/>
        </p:nvSpPr>
        <p:spPr>
          <a:xfrm>
            <a:off x="3626069" y="7767145"/>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1567637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138369" cy="589032"/>
          </a:xfrm>
        </p:spPr>
        <p:txBody>
          <a:bodyPr/>
          <a:lstStyle/>
          <a:p>
            <a:r>
              <a:rPr lang="nl-NL" dirty="0"/>
              <a:t>Toch een zichtbare 0 in Excel</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5654566" y="1710008"/>
            <a:ext cx="6427106" cy="4351338"/>
          </a:xfrm>
        </p:spPr>
        <p:txBody>
          <a:bodyPr>
            <a:normAutofit lnSpcReduction="10000"/>
          </a:bodyPr>
          <a:lstStyle/>
          <a:p>
            <a:pPr marL="0" indent="0" fontAlgn="base">
              <a:buNone/>
            </a:pPr>
            <a:r>
              <a:rPr lang="nl-NL" dirty="0">
                <a:latin typeface="Avenir Book" panose="02000503020000020003" pitchFamily="2" charset="0"/>
              </a:rPr>
              <a:t>Invoerwaarden in Excel beginnend </a:t>
            </a:r>
            <a:br>
              <a:rPr lang="nl-NL" dirty="0">
                <a:latin typeface="Avenir Book" panose="02000503020000020003" pitchFamily="2" charset="0"/>
              </a:rPr>
            </a:br>
            <a:r>
              <a:rPr lang="nl-NL" dirty="0">
                <a:latin typeface="Avenir Book" panose="02000503020000020003" pitchFamily="2" charset="0"/>
              </a:rPr>
              <a:t>met een 0… drama</a:t>
            </a:r>
          </a:p>
          <a:p>
            <a:pPr marL="0" indent="0" fontAlgn="base">
              <a:buNone/>
            </a:pPr>
            <a:endParaRPr lang="nl-NL" dirty="0">
              <a:latin typeface="Avenir Book" panose="02000503020000020003" pitchFamily="2" charset="0"/>
            </a:endParaRPr>
          </a:p>
          <a:p>
            <a:pPr marL="0" indent="0" fontAlgn="base">
              <a:buNone/>
            </a:pPr>
            <a:r>
              <a:rPr lang="nl-NL" dirty="0">
                <a:latin typeface="Avenir Book" panose="02000503020000020003" pitchFamily="2" charset="0"/>
              </a:rPr>
              <a:t>Omdat Excel in de basis een rekenprogramma is valt de </a:t>
            </a:r>
            <a:r>
              <a:rPr lang="nl-NL" dirty="0" err="1">
                <a:latin typeface="Avenir Book" panose="02000503020000020003" pitchFamily="2" charset="0"/>
              </a:rPr>
              <a:t>voorloopnul</a:t>
            </a:r>
            <a:r>
              <a:rPr lang="nl-NL" dirty="0">
                <a:latin typeface="Avenir Book" panose="02000503020000020003" pitchFamily="2" charset="0"/>
              </a:rPr>
              <a:t> weg bij de invoer van waarden met </a:t>
            </a:r>
            <a:r>
              <a:rPr lang="nl-NL" dirty="0" err="1">
                <a:latin typeface="Avenir Book" panose="02000503020000020003" pitchFamily="2" charset="0"/>
              </a:rPr>
              <a:t>voorloopnul</a:t>
            </a:r>
            <a:r>
              <a:rPr lang="nl-NL" dirty="0">
                <a:latin typeface="Avenir Book" panose="02000503020000020003" pitchFamily="2" charset="0"/>
              </a:rPr>
              <a:t>(</a:t>
            </a:r>
            <a:r>
              <a:rPr lang="nl-NL" dirty="0" err="1">
                <a:latin typeface="Avenir Book" panose="02000503020000020003" pitchFamily="2" charset="0"/>
              </a:rPr>
              <a:t>len</a:t>
            </a:r>
            <a:r>
              <a:rPr lang="nl-NL" dirty="0">
                <a:latin typeface="Avenir Book" panose="02000503020000020003" pitchFamily="2" charset="0"/>
              </a:rPr>
              <a:t>). In plaats van de opmaak van de cellen aan te passen kun je dit eenvoudig aanpassen door eerst een apostrof te typen en dan pas het getal. </a:t>
            </a:r>
          </a:p>
        </p:txBody>
      </p:sp>
      <p:sp>
        <p:nvSpPr>
          <p:cNvPr id="3" name="Tekstvak 2">
            <a:extLst>
              <a:ext uri="{FF2B5EF4-FFF2-40B4-BE49-F238E27FC236}">
                <a16:creationId xmlns:a16="http://schemas.microsoft.com/office/drawing/2014/main" id="{E807BFCF-306C-F228-D177-D8F76634E893}"/>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5" name="Picture 2" descr="Invoerwaarden beginnend met een 0">
            <a:extLst>
              <a:ext uri="{FF2B5EF4-FFF2-40B4-BE49-F238E27FC236}">
                <a16:creationId xmlns:a16="http://schemas.microsoft.com/office/drawing/2014/main" id="{999370A4-8224-11AC-D689-C76600BA11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 r="19763" b="-1"/>
          <a:stretch/>
        </p:blipFill>
        <p:spPr bwMode="auto">
          <a:xfrm>
            <a:off x="434686" y="2207172"/>
            <a:ext cx="5051714" cy="244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3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Geen verspilling en mooie deals</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5"/>
            <a:ext cx="6519041" cy="4351338"/>
          </a:xfrm>
        </p:spPr>
        <p:txBody>
          <a:bodyPr/>
          <a:lstStyle/>
          <a:p>
            <a:pPr marL="0" indent="0">
              <a:buNone/>
            </a:pPr>
            <a:r>
              <a:rPr lang="nl-NL" dirty="0">
                <a:cs typeface="Arial" panose="020B0604020202020204" pitchFamily="34" charset="0"/>
              </a:rPr>
              <a:t>Download de Too </a:t>
            </a:r>
            <a:r>
              <a:rPr lang="nl-NL" dirty="0" err="1">
                <a:cs typeface="Arial" panose="020B0604020202020204" pitchFamily="34" charset="0"/>
              </a:rPr>
              <a:t>Good</a:t>
            </a:r>
            <a:r>
              <a:rPr lang="nl-NL" dirty="0">
                <a:cs typeface="Arial" panose="020B0604020202020204" pitchFamily="34" charset="0"/>
              </a:rPr>
              <a:t> </a:t>
            </a:r>
            <a:r>
              <a:rPr lang="nl-NL" dirty="0" err="1">
                <a:cs typeface="Arial" panose="020B0604020202020204" pitchFamily="34" charset="0"/>
              </a:rPr>
              <a:t>to</a:t>
            </a:r>
            <a:r>
              <a:rPr lang="nl-NL" dirty="0">
                <a:cs typeface="Arial" panose="020B0604020202020204" pitchFamily="34" charset="0"/>
              </a:rPr>
              <a:t> Go app, log in en start met het redden van heerlijke producten die jouw lokale ondernemer aan het einde van de dag overhoudt. </a:t>
            </a:r>
          </a:p>
          <a:p>
            <a:pPr marL="0" indent="0">
              <a:buNone/>
            </a:pPr>
            <a:endParaRPr lang="nl-NL" dirty="0">
              <a:cs typeface="Arial" panose="020B0604020202020204" pitchFamily="34" charset="0"/>
            </a:endParaRPr>
          </a:p>
          <a:p>
            <a:pPr marL="0" indent="0">
              <a:buNone/>
            </a:pPr>
            <a:r>
              <a:rPr lang="nl-NL" dirty="0">
                <a:cs typeface="Arial" panose="020B0604020202020204" pitchFamily="34" charset="0"/>
              </a:rPr>
              <a:t>Altijd een verrassing tegen een lage prijs en je doet meteen iets goed voor de planeet. </a:t>
            </a:r>
          </a:p>
          <a:p>
            <a:pPr marL="0" indent="0">
              <a:buNone/>
            </a:pPr>
            <a:endParaRPr lang="nl-NL" dirty="0"/>
          </a:p>
        </p:txBody>
      </p:sp>
      <p:sp>
        <p:nvSpPr>
          <p:cNvPr id="3" name="Tekstvak 2">
            <a:extLst>
              <a:ext uri="{FF2B5EF4-FFF2-40B4-BE49-F238E27FC236}">
                <a16:creationId xmlns:a16="http://schemas.microsoft.com/office/drawing/2014/main" id="{E807BFCF-306C-F228-D177-D8F76634E893}"/>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5" name="Picture 2" descr="Too Good To Go - de app om voedselverspilling tegen te gaan | Too Good To Go">
            <a:extLst>
              <a:ext uri="{FF2B5EF4-FFF2-40B4-BE49-F238E27FC236}">
                <a16:creationId xmlns:a16="http://schemas.microsoft.com/office/drawing/2014/main" id="{89A29DA8-17CA-BF62-69AC-96DC45AA3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040" y="2366337"/>
            <a:ext cx="3707760" cy="351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43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Mailtje kwijt? Meerdere zoekcriteria bepalen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5990896" y="2028497"/>
            <a:ext cx="5749158" cy="4351338"/>
          </a:xfrm>
        </p:spPr>
        <p:txBody>
          <a:bodyPr/>
          <a:lstStyle/>
          <a:p>
            <a:pPr marL="0" indent="0">
              <a:buNone/>
            </a:pPr>
            <a:r>
              <a:rPr lang="nl-NL" dirty="0"/>
              <a:t>In Outlook kun je meerdere zoekcriteria in 1 keer bepalen:</a:t>
            </a:r>
          </a:p>
          <a:p>
            <a:pPr marL="0" indent="0">
              <a:buNone/>
            </a:pPr>
            <a:r>
              <a:rPr lang="nl-NL" dirty="0"/>
              <a:t>In het </a:t>
            </a:r>
            <a:r>
              <a:rPr lang="nl-NL" dirty="0" err="1"/>
              <a:t>zoekvak</a:t>
            </a:r>
            <a:r>
              <a:rPr lang="nl-NL" dirty="0"/>
              <a:t> staat ook een pijltje omlaag. Klik je daarop, krijg je de mogelijkheid om in één keer meerdere zoekwaarden te bepalen. Daarna kun je zoeken.</a:t>
            </a:r>
            <a:endParaRPr lang="nl-NL" dirty="0">
              <a:effectLst/>
            </a:endParaRPr>
          </a:p>
        </p:txBody>
      </p:sp>
      <p:sp>
        <p:nvSpPr>
          <p:cNvPr id="4" name="Tekstvak 3">
            <a:extLst>
              <a:ext uri="{FF2B5EF4-FFF2-40B4-BE49-F238E27FC236}">
                <a16:creationId xmlns:a16="http://schemas.microsoft.com/office/drawing/2014/main" id="{7C0FF0E4-1219-21F6-9237-496642CFD79C}"/>
              </a:ext>
            </a:extLst>
          </p:cNvPr>
          <p:cNvSpPr txBox="1"/>
          <p:nvPr/>
        </p:nvSpPr>
        <p:spPr>
          <a:xfrm>
            <a:off x="8366466" y="6379835"/>
            <a:ext cx="3825534" cy="369332"/>
          </a:xfrm>
          <a:prstGeom prst="rect">
            <a:avLst/>
          </a:prstGeom>
          <a:noFill/>
        </p:spPr>
        <p:txBody>
          <a:bodyPr wrap="none" rtlCol="0">
            <a:spAutoFit/>
          </a:bodyPr>
          <a:lstStyle/>
          <a:p>
            <a:r>
              <a:rPr lang="nl-NL" dirty="0"/>
              <a:t>Bron: </a:t>
            </a:r>
            <a:r>
              <a:rPr lang="nl-NL" dirty="0" err="1"/>
              <a:t>https</a:t>
            </a:r>
            <a:r>
              <a:rPr lang="nl-NL" dirty="0"/>
              <a:t>://</a:t>
            </a:r>
            <a:r>
              <a:rPr lang="nl-NL" dirty="0" err="1"/>
              <a:t>haalmeeruitmicrosoft.nl</a:t>
            </a:r>
            <a:r>
              <a:rPr lang="nl-NL" dirty="0"/>
              <a:t>/</a:t>
            </a:r>
          </a:p>
        </p:txBody>
      </p:sp>
      <p:pic>
        <p:nvPicPr>
          <p:cNvPr id="7" name="Picture 2" descr="Met deze tips vind je veel sneller wat je zoekt in Outlook">
            <a:hlinkClick r:id="rId3"/>
            <a:extLst>
              <a:ext uri="{FF2B5EF4-FFF2-40B4-BE49-F238E27FC236}">
                <a16:creationId xmlns:a16="http://schemas.microsoft.com/office/drawing/2014/main" id="{7E329208-8F7F-3FCB-E640-B25EFD7F9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 y="2028497"/>
            <a:ext cx="478155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743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Snel kijken en luisteren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2028497"/>
            <a:ext cx="5749158" cy="4351338"/>
          </a:xfrm>
        </p:spPr>
        <p:txBody>
          <a:bodyPr/>
          <a:lstStyle/>
          <a:p>
            <a:pPr marL="0" indent="0">
              <a:buNone/>
            </a:pPr>
            <a:r>
              <a:rPr lang="nl-NL" dirty="0"/>
              <a:t>Wist je dat je de afspeelsnelheid van een YouTube video of podcast op </a:t>
            </a:r>
            <a:r>
              <a:rPr lang="nl-NL" dirty="0" err="1"/>
              <a:t>Spotify</a:t>
            </a:r>
            <a:r>
              <a:rPr lang="nl-NL" dirty="0"/>
              <a:t> kunt wijzigen?</a:t>
            </a:r>
          </a:p>
          <a:p>
            <a:pPr marL="0" indent="0">
              <a:buNone/>
            </a:pPr>
            <a:endParaRPr lang="nl-NL" dirty="0">
              <a:effectLst/>
            </a:endParaRPr>
          </a:p>
          <a:p>
            <a:pPr marL="0" indent="0">
              <a:buNone/>
            </a:pPr>
            <a:r>
              <a:rPr lang="nl-NL" dirty="0"/>
              <a:t>Zo kun je een video of podcast tot wel 3,5 keer zo snel kijken en luisteren. </a:t>
            </a:r>
          </a:p>
          <a:p>
            <a:pPr marL="0" indent="0">
              <a:buNone/>
            </a:pPr>
            <a:r>
              <a:rPr lang="nl-NL" dirty="0"/>
              <a:t>Handig als je weinig tijd hebt!</a:t>
            </a:r>
            <a:endParaRPr lang="nl-NL" dirty="0">
              <a:effectLst/>
            </a:endParaRPr>
          </a:p>
        </p:txBody>
      </p:sp>
      <p:pic>
        <p:nvPicPr>
          <p:cNvPr id="5" name="Afbeelding 4">
            <a:extLst>
              <a:ext uri="{FF2B5EF4-FFF2-40B4-BE49-F238E27FC236}">
                <a16:creationId xmlns:a16="http://schemas.microsoft.com/office/drawing/2014/main" id="{07964257-CE41-D39B-0DBB-09D4AFF328E6}"/>
              </a:ext>
            </a:extLst>
          </p:cNvPr>
          <p:cNvPicPr>
            <a:picLocks noChangeAspect="1"/>
          </p:cNvPicPr>
          <p:nvPr/>
        </p:nvPicPr>
        <p:blipFill>
          <a:blip r:embed="rId3"/>
          <a:stretch>
            <a:fillRect/>
          </a:stretch>
        </p:blipFill>
        <p:spPr>
          <a:xfrm>
            <a:off x="6717440" y="3052615"/>
            <a:ext cx="3251390" cy="1929288"/>
          </a:xfrm>
          <a:prstGeom prst="rect">
            <a:avLst/>
          </a:prstGeom>
        </p:spPr>
      </p:pic>
      <p:pic>
        <p:nvPicPr>
          <p:cNvPr id="9" name="Afbeelding 8">
            <a:extLst>
              <a:ext uri="{FF2B5EF4-FFF2-40B4-BE49-F238E27FC236}">
                <a16:creationId xmlns:a16="http://schemas.microsoft.com/office/drawing/2014/main" id="{B9D31D5F-F37D-EE17-1F20-DCB5A3145CBC}"/>
              </a:ext>
            </a:extLst>
          </p:cNvPr>
          <p:cNvPicPr>
            <a:picLocks noChangeAspect="1"/>
          </p:cNvPicPr>
          <p:nvPr/>
        </p:nvPicPr>
        <p:blipFill>
          <a:blip r:embed="rId4"/>
          <a:stretch>
            <a:fillRect/>
          </a:stretch>
        </p:blipFill>
        <p:spPr>
          <a:xfrm>
            <a:off x="10100557" y="1776645"/>
            <a:ext cx="1358348" cy="4307168"/>
          </a:xfrm>
          <a:prstGeom prst="rect">
            <a:avLst/>
          </a:prstGeom>
        </p:spPr>
      </p:pic>
    </p:spTree>
    <p:extLst>
      <p:ext uri="{BB962C8B-B14F-4D97-AF65-F5344CB8AC3E}">
        <p14:creationId xmlns:p14="http://schemas.microsoft.com/office/powerpoint/2010/main" val="1786163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Niet afgeleid worden in Word</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555531"/>
            <a:ext cx="11353800" cy="3107513"/>
          </a:xfrm>
        </p:spPr>
        <p:txBody>
          <a:bodyPr>
            <a:noAutofit/>
          </a:bodyPr>
          <a:lstStyle/>
          <a:p>
            <a:pPr marL="0" indent="0">
              <a:buNone/>
            </a:pPr>
            <a:r>
              <a:rPr lang="nl-NL" dirty="0"/>
              <a:t>Terwijl je in je Word-document werkt, kun je in de Focus-modus komen via één van deze twee manieren:</a:t>
            </a:r>
          </a:p>
          <a:p>
            <a:pPr marL="0" indent="0">
              <a:buNone/>
            </a:pPr>
            <a:r>
              <a:rPr lang="nl-NL" b="1" dirty="0"/>
              <a:t>1.</a:t>
            </a:r>
            <a:r>
              <a:rPr lang="nl-NL" dirty="0"/>
              <a:t> Je kunt op het tabblad </a:t>
            </a:r>
            <a:r>
              <a:rPr lang="nl-NL" b="1" dirty="0"/>
              <a:t>Weergave</a:t>
            </a:r>
            <a:r>
              <a:rPr lang="nl-NL" dirty="0"/>
              <a:t> in het lint klikken en </a:t>
            </a:r>
            <a:r>
              <a:rPr lang="nl-NL" b="1" dirty="0"/>
              <a:t>Focus</a:t>
            </a:r>
            <a:r>
              <a:rPr lang="nl-NL" dirty="0"/>
              <a:t> kiezen</a:t>
            </a:r>
          </a:p>
          <a:p>
            <a:pPr marL="0" indent="0">
              <a:buNone/>
            </a:pPr>
            <a:r>
              <a:rPr lang="nl-NL" b="1" dirty="0"/>
              <a:t>2.</a:t>
            </a:r>
            <a:r>
              <a:rPr lang="nl-NL" dirty="0"/>
              <a:t> Onder aan je Word-toepassing kun je </a:t>
            </a:r>
            <a:r>
              <a:rPr lang="nl-NL" b="1" dirty="0"/>
              <a:t>Focus</a:t>
            </a:r>
            <a:r>
              <a:rPr lang="nl-NL" dirty="0"/>
              <a:t> op de statusbalk kiezen.</a:t>
            </a:r>
          </a:p>
          <a:p>
            <a:pPr marL="0" indent="0">
              <a:buNone/>
            </a:pPr>
            <a:r>
              <a:rPr lang="nl-NL" sz="1400" dirty="0"/>
              <a:t>  </a:t>
            </a:r>
          </a:p>
          <a:p>
            <a:pPr marL="0" indent="0">
              <a:buNone/>
            </a:pPr>
            <a:r>
              <a:rPr lang="nl-NL" dirty="0"/>
              <a:t>Alle niet relevante informatie verdwijnt van je scherm. Je tekst blijft over. </a:t>
            </a:r>
          </a:p>
        </p:txBody>
      </p:sp>
      <p:sp>
        <p:nvSpPr>
          <p:cNvPr id="3" name="Tekstvak 2">
            <a:extLst>
              <a:ext uri="{FF2B5EF4-FFF2-40B4-BE49-F238E27FC236}">
                <a16:creationId xmlns:a16="http://schemas.microsoft.com/office/drawing/2014/main" id="{E807BFCF-306C-F228-D177-D8F76634E893}"/>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sp>
        <p:nvSpPr>
          <p:cNvPr id="4" name="Tekstvak 3">
            <a:extLst>
              <a:ext uri="{FF2B5EF4-FFF2-40B4-BE49-F238E27FC236}">
                <a16:creationId xmlns:a16="http://schemas.microsoft.com/office/drawing/2014/main" id="{D7203DC3-BEA4-12E6-9CEB-18EBAFF5D8C0}"/>
              </a:ext>
            </a:extLst>
          </p:cNvPr>
          <p:cNvSpPr txBox="1"/>
          <p:nvPr/>
        </p:nvSpPr>
        <p:spPr>
          <a:xfrm>
            <a:off x="4225159" y="1555531"/>
            <a:ext cx="184731" cy="369332"/>
          </a:xfrm>
          <a:prstGeom prst="rect">
            <a:avLst/>
          </a:prstGeom>
          <a:noFill/>
        </p:spPr>
        <p:txBody>
          <a:bodyPr wrap="none" rtlCol="0">
            <a:spAutoFit/>
          </a:bodyPr>
          <a:lstStyle/>
          <a:p>
            <a:endParaRPr lang="nl-NL" dirty="0"/>
          </a:p>
        </p:txBody>
      </p:sp>
      <p:pic>
        <p:nvPicPr>
          <p:cNvPr id="7" name="Afbeelding 6">
            <a:extLst>
              <a:ext uri="{FF2B5EF4-FFF2-40B4-BE49-F238E27FC236}">
                <a16:creationId xmlns:a16="http://schemas.microsoft.com/office/drawing/2014/main" id="{85922EDF-CD64-E85E-A90E-AFBAA679776C}"/>
              </a:ext>
            </a:extLst>
          </p:cNvPr>
          <p:cNvPicPr>
            <a:picLocks noChangeAspect="1"/>
          </p:cNvPicPr>
          <p:nvPr/>
        </p:nvPicPr>
        <p:blipFill rotWithShape="1">
          <a:blip r:embed="rId3"/>
          <a:srcRect l="66307" t="88679" r="2244" b="4697"/>
          <a:stretch/>
        </p:blipFill>
        <p:spPr>
          <a:xfrm>
            <a:off x="1879192" y="4871442"/>
            <a:ext cx="8433616" cy="999165"/>
          </a:xfrm>
          <a:prstGeom prst="rect">
            <a:avLst/>
          </a:prstGeom>
        </p:spPr>
      </p:pic>
      <p:sp>
        <p:nvSpPr>
          <p:cNvPr id="8" name="Pijl: rechts 7">
            <a:extLst>
              <a:ext uri="{FF2B5EF4-FFF2-40B4-BE49-F238E27FC236}">
                <a16:creationId xmlns:a16="http://schemas.microsoft.com/office/drawing/2014/main" id="{F46A96E3-110B-8DBE-E1F5-573DEE761693}"/>
              </a:ext>
            </a:extLst>
          </p:cNvPr>
          <p:cNvSpPr/>
          <p:nvPr/>
        </p:nvSpPr>
        <p:spPr>
          <a:xfrm rot="16200000">
            <a:off x="4748824" y="6085004"/>
            <a:ext cx="809295" cy="455654"/>
          </a:xfrm>
          <a:prstGeom prst="rightArrow">
            <a:avLst/>
          </a:prstGeom>
          <a:solidFill>
            <a:srgbClr val="5D23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a:p>
        </p:txBody>
      </p:sp>
    </p:spTree>
    <p:extLst>
      <p:ext uri="{BB962C8B-B14F-4D97-AF65-F5344CB8AC3E}">
        <p14:creationId xmlns:p14="http://schemas.microsoft.com/office/powerpoint/2010/main" val="1706847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Uitleg voor </a:t>
            </a:r>
            <a:r>
              <a:rPr lang="nl-NL" dirty="0" err="1"/>
              <a:t>digicoaches</a:t>
            </a:r>
            <a:endParaRPr lang="nl-NL" dirty="0"/>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838199" y="1825625"/>
            <a:ext cx="7538545" cy="4351338"/>
          </a:xfrm>
        </p:spPr>
        <p:txBody>
          <a:bodyPr/>
          <a:lstStyle/>
          <a:p>
            <a:r>
              <a:rPr lang="nl-NL" dirty="0"/>
              <a:t>Deze presentatie kun je gebruiken om </a:t>
            </a:r>
            <a:r>
              <a:rPr lang="nl-NL" dirty="0" err="1"/>
              <a:t>digitips</a:t>
            </a:r>
            <a:r>
              <a:rPr lang="nl-NL" dirty="0"/>
              <a:t> te delen met je collega’s. Bijvoorbeeld tijdens een borrel, lunchsessie of werkoverleg.</a:t>
            </a:r>
          </a:p>
          <a:p>
            <a:r>
              <a:rPr lang="nl-NL" dirty="0"/>
              <a:t>Wil je een bepaalde tip niet gebruiken? Verberg de dia dan door met je rechter muisknop op de dia (links in de kolom) te klikken en kies vervolgens ‘dia verbergen’.</a:t>
            </a:r>
          </a:p>
          <a:p>
            <a:pPr marL="0" indent="0">
              <a:buNone/>
            </a:pPr>
            <a:br>
              <a:rPr lang="nl-NL" dirty="0"/>
            </a:br>
            <a:r>
              <a:rPr lang="nl-NL" dirty="0"/>
              <a:t>  Probeer het eens met deze dia </a:t>
            </a:r>
            <a:r>
              <a:rPr lang="nl-NL" dirty="0">
                <a:solidFill>
                  <a:srgbClr val="5D2366"/>
                </a:solidFill>
                <a:sym typeface="Wingdings" pitchFamily="2" charset="2"/>
              </a:rPr>
              <a:t></a:t>
            </a:r>
            <a:endParaRPr lang="nl-NL" dirty="0">
              <a:solidFill>
                <a:srgbClr val="5D2366"/>
              </a:solidFill>
            </a:endParaRPr>
          </a:p>
          <a:p>
            <a:endParaRPr lang="nl-NL" dirty="0"/>
          </a:p>
        </p:txBody>
      </p:sp>
      <p:pic>
        <p:nvPicPr>
          <p:cNvPr id="8" name="Afbeelding 7">
            <a:extLst>
              <a:ext uri="{FF2B5EF4-FFF2-40B4-BE49-F238E27FC236}">
                <a16:creationId xmlns:a16="http://schemas.microsoft.com/office/drawing/2014/main" id="{77648040-28AD-8D3F-81C5-32F455CDF250}"/>
              </a:ext>
            </a:extLst>
          </p:cNvPr>
          <p:cNvPicPr>
            <a:picLocks noChangeAspect="1"/>
          </p:cNvPicPr>
          <p:nvPr/>
        </p:nvPicPr>
        <p:blipFill>
          <a:blip r:embed="rId2"/>
          <a:stretch>
            <a:fillRect/>
          </a:stretch>
        </p:blipFill>
        <p:spPr>
          <a:xfrm>
            <a:off x="8450316" y="1834056"/>
            <a:ext cx="3081833" cy="4351338"/>
          </a:xfrm>
          <a:prstGeom prst="rect">
            <a:avLst/>
          </a:prstGeom>
        </p:spPr>
      </p:pic>
      <p:sp>
        <p:nvSpPr>
          <p:cNvPr id="5" name="Gebogen pijl 4">
            <a:extLst>
              <a:ext uri="{FF2B5EF4-FFF2-40B4-BE49-F238E27FC236}">
                <a16:creationId xmlns:a16="http://schemas.microsoft.com/office/drawing/2014/main" id="{792788E0-28B9-5633-36EA-369947F8E54C}"/>
              </a:ext>
            </a:extLst>
          </p:cNvPr>
          <p:cNvSpPr/>
          <p:nvPr/>
        </p:nvSpPr>
        <p:spPr>
          <a:xfrm flipV="1">
            <a:off x="6096000" y="5023944"/>
            <a:ext cx="3226408" cy="262759"/>
          </a:xfrm>
          <a:prstGeom prst="bentArrow">
            <a:avLst>
              <a:gd name="adj1" fmla="val 16667"/>
              <a:gd name="adj2" fmla="val 41717"/>
              <a:gd name="adj3" fmla="val 50000"/>
              <a:gd name="adj4" fmla="val 47448"/>
            </a:avLst>
          </a:prstGeom>
          <a:solidFill>
            <a:srgbClr val="7642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548915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138369" cy="589032"/>
          </a:xfrm>
        </p:spPr>
        <p:txBody>
          <a:bodyPr/>
          <a:lstStyle/>
          <a:p>
            <a:r>
              <a:rPr lang="nl-NL" dirty="0"/>
              <a:t>Cursor verplaatsen via spatiebalk (iPhone) </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625928"/>
            <a:ext cx="10323786" cy="4351338"/>
          </a:xfrm>
        </p:spPr>
        <p:txBody>
          <a:bodyPr>
            <a:normAutofit fontScale="92500" lnSpcReduction="20000"/>
          </a:bodyPr>
          <a:lstStyle/>
          <a:p>
            <a:pPr marL="0" indent="0">
              <a:buNone/>
            </a:pPr>
            <a:r>
              <a:rPr lang="nl-NL" sz="3000" dirty="0"/>
              <a:t>Als je op je iPhone een tekst typt in WhatsApp en je ziet een foutje staan, dan is het altijd een gepriegel om de cursor op de juiste plek te krijgen. </a:t>
            </a:r>
          </a:p>
          <a:p>
            <a:pPr marL="0" indent="0">
              <a:buNone/>
            </a:pPr>
            <a:r>
              <a:rPr lang="nl-NL" sz="3000" dirty="0"/>
              <a:t>Maar wist je dat er een trucje is waarmee dit heel gemakkelijk gaat?</a:t>
            </a:r>
          </a:p>
          <a:p>
            <a:pPr marL="0" indent="0">
              <a:buNone/>
            </a:pPr>
            <a:endParaRPr lang="nl-NL" sz="3000" dirty="0"/>
          </a:p>
          <a:p>
            <a:r>
              <a:rPr lang="nl-NL" sz="3000" dirty="0"/>
              <a:t>Houd je vinger langer op de spatiebalk.</a:t>
            </a:r>
          </a:p>
          <a:p>
            <a:r>
              <a:rPr lang="nl-NL" sz="3000" dirty="0"/>
              <a:t>De tekens op het toetsenbord verdwijnen en je toetsenbord functioneert nu als een </a:t>
            </a:r>
            <a:r>
              <a:rPr lang="nl-NL" sz="3000" dirty="0" err="1"/>
              <a:t>trackpad</a:t>
            </a:r>
            <a:r>
              <a:rPr lang="nl-NL" sz="3000" dirty="0"/>
              <a:t>.</a:t>
            </a:r>
          </a:p>
          <a:p>
            <a:r>
              <a:rPr lang="nl-NL" sz="3000" dirty="0"/>
              <a:t>Houd je vinger op het scherm en beweeg om de cursor door de tekst de manoeuvreren. Laat los als de cursor op de goede plek staat.</a:t>
            </a:r>
          </a:p>
          <a:p>
            <a:pPr marL="0" indent="0">
              <a:buNone/>
            </a:pPr>
            <a:endParaRPr lang="nl-NL" dirty="0"/>
          </a:p>
        </p:txBody>
      </p:sp>
      <p:sp>
        <p:nvSpPr>
          <p:cNvPr id="4" name="Tekstvak 3">
            <a:extLst>
              <a:ext uri="{FF2B5EF4-FFF2-40B4-BE49-F238E27FC236}">
                <a16:creationId xmlns:a16="http://schemas.microsoft.com/office/drawing/2014/main" id="{B577E4EB-DA78-3B19-F1E3-CC3CC8775057}"/>
              </a:ext>
            </a:extLst>
          </p:cNvPr>
          <p:cNvSpPr txBox="1"/>
          <p:nvPr/>
        </p:nvSpPr>
        <p:spPr>
          <a:xfrm>
            <a:off x="5103456" y="6411366"/>
            <a:ext cx="7088544" cy="369332"/>
          </a:xfrm>
          <a:prstGeom prst="rect">
            <a:avLst/>
          </a:prstGeom>
          <a:noFill/>
        </p:spPr>
        <p:txBody>
          <a:bodyPr wrap="none" rtlCol="0">
            <a:spAutoFit/>
          </a:bodyPr>
          <a:lstStyle/>
          <a:p>
            <a:r>
              <a:rPr lang="nl-NL" dirty="0"/>
              <a:t>Bron: </a:t>
            </a:r>
            <a:r>
              <a:rPr lang="nl-NL" dirty="0" err="1"/>
              <a:t>www.icreatemagazine.nl</a:t>
            </a:r>
            <a:r>
              <a:rPr lang="nl-NL" dirty="0"/>
              <a:t>/workshop/</a:t>
            </a:r>
            <a:r>
              <a:rPr lang="nl-NL" dirty="0" err="1"/>
              <a:t>itip</a:t>
            </a:r>
            <a:r>
              <a:rPr lang="nl-NL" dirty="0"/>
              <a:t>-cursor-verplaatsen-</a:t>
            </a:r>
            <a:r>
              <a:rPr lang="nl-NL" dirty="0" err="1"/>
              <a:t>iphone</a:t>
            </a:r>
            <a:r>
              <a:rPr lang="nl-NL" dirty="0"/>
              <a:t>/</a:t>
            </a:r>
          </a:p>
        </p:txBody>
      </p:sp>
      <p:pic>
        <p:nvPicPr>
          <p:cNvPr id="5" name="Afbeelding 4">
            <a:extLst>
              <a:ext uri="{FF2B5EF4-FFF2-40B4-BE49-F238E27FC236}">
                <a16:creationId xmlns:a16="http://schemas.microsoft.com/office/drawing/2014/main" id="{884AC56C-094A-E413-71E1-ABD826AF1476}"/>
              </a:ext>
            </a:extLst>
          </p:cNvPr>
          <p:cNvPicPr>
            <a:picLocks noChangeAspect="1"/>
          </p:cNvPicPr>
          <p:nvPr/>
        </p:nvPicPr>
        <p:blipFill rotWithShape="1">
          <a:blip r:embed="rId3"/>
          <a:srcRect t="91954"/>
          <a:stretch/>
        </p:blipFill>
        <p:spPr>
          <a:xfrm>
            <a:off x="4071280" y="5625170"/>
            <a:ext cx="3857625" cy="551793"/>
          </a:xfrm>
          <a:prstGeom prst="rect">
            <a:avLst/>
          </a:prstGeom>
        </p:spPr>
      </p:pic>
    </p:spTree>
    <p:extLst>
      <p:ext uri="{BB962C8B-B14F-4D97-AF65-F5344CB8AC3E}">
        <p14:creationId xmlns:p14="http://schemas.microsoft.com/office/powerpoint/2010/main" val="2639847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138369" cy="589032"/>
          </a:xfrm>
        </p:spPr>
        <p:txBody>
          <a:bodyPr/>
          <a:lstStyle/>
          <a:p>
            <a:r>
              <a:rPr lang="nl-NL" dirty="0"/>
              <a:t>Achtergrondgeluiden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3920357" y="1625928"/>
            <a:ext cx="7809188" cy="4351338"/>
          </a:xfrm>
        </p:spPr>
        <p:txBody>
          <a:bodyPr>
            <a:normAutofit/>
          </a:bodyPr>
          <a:lstStyle/>
          <a:p>
            <a:pPr marL="0" indent="0">
              <a:buNone/>
            </a:pPr>
            <a:r>
              <a:rPr lang="nl-NL" dirty="0"/>
              <a:t>Moet je ergens geconcentreerd aan werken, maar</a:t>
            </a:r>
            <a:r>
              <a:rPr lang="nl-NL" sz="3200" dirty="0"/>
              <a:t> </a:t>
            </a:r>
            <a:r>
              <a:rPr lang="nl-NL" dirty="0"/>
              <a:t>heb je last van een rumoerige omgeving? Plug je hoofdtelefoon in, open een tabblad in je browser en surf</a:t>
            </a:r>
            <a:r>
              <a:rPr lang="nl-NL" sz="3200" dirty="0"/>
              <a:t> </a:t>
            </a:r>
            <a:r>
              <a:rPr lang="nl-NL" dirty="0"/>
              <a:t>naar </a:t>
            </a:r>
            <a:r>
              <a:rPr lang="nl-NL" b="1" dirty="0"/>
              <a:t>A Soft </a:t>
            </a:r>
            <a:r>
              <a:rPr lang="nl-NL" b="1" dirty="0" err="1"/>
              <a:t>Murmer</a:t>
            </a:r>
            <a:r>
              <a:rPr lang="nl-NL" dirty="0"/>
              <a:t>. </a:t>
            </a:r>
            <a:br>
              <a:rPr lang="nl-NL" dirty="0"/>
            </a:br>
            <a:r>
              <a:rPr lang="nl-NL" dirty="0"/>
              <a:t>Hier</a:t>
            </a:r>
            <a:r>
              <a:rPr lang="nl-NL" sz="3200" dirty="0"/>
              <a:t> </a:t>
            </a:r>
            <a:r>
              <a:rPr lang="nl-NL" dirty="0"/>
              <a:t>kun je zelf een prettig achtergrondgeluid samenstellen. Er is keuze uit</a:t>
            </a:r>
            <a:r>
              <a:rPr lang="nl-NL" sz="3200" dirty="0"/>
              <a:t> </a:t>
            </a:r>
            <a:r>
              <a:rPr lang="nl-NL" dirty="0"/>
              <a:t>onder andere</a:t>
            </a:r>
            <a:r>
              <a:rPr lang="nl-NL" sz="3200" dirty="0"/>
              <a:t> </a:t>
            </a:r>
            <a:r>
              <a:rPr lang="nl-NL" dirty="0"/>
              <a:t>vuur, wind, onweer, golven, vogels,</a:t>
            </a:r>
            <a:r>
              <a:rPr lang="nl-NL" sz="3200" dirty="0"/>
              <a:t> </a:t>
            </a:r>
            <a:r>
              <a:rPr lang="nl-NL" dirty="0"/>
              <a:t>koffiehuis en</a:t>
            </a:r>
            <a:r>
              <a:rPr lang="nl-NL" sz="3200" dirty="0"/>
              <a:t> </a:t>
            </a:r>
            <a:r>
              <a:rPr lang="nl-NL" dirty="0"/>
              <a:t>witte ruis. Inmiddels is A</a:t>
            </a:r>
            <a:r>
              <a:rPr lang="nl-NL" sz="3200" dirty="0"/>
              <a:t> </a:t>
            </a:r>
            <a:r>
              <a:rPr lang="nl-NL" dirty="0"/>
              <a:t>Soft </a:t>
            </a:r>
            <a:r>
              <a:rPr lang="nl-NL" dirty="0" err="1"/>
              <a:t>Murmer</a:t>
            </a:r>
            <a:r>
              <a:rPr lang="nl-NL" dirty="0"/>
              <a:t> ook beschikbaar als gratis app voor</a:t>
            </a:r>
            <a:r>
              <a:rPr lang="nl-NL" sz="3200" dirty="0"/>
              <a:t> </a:t>
            </a:r>
            <a:r>
              <a:rPr lang="nl-NL" dirty="0"/>
              <a:t>Android en iOS.</a:t>
            </a:r>
          </a:p>
        </p:txBody>
      </p:sp>
      <p:pic>
        <p:nvPicPr>
          <p:cNvPr id="8" name="Afbeelding 7">
            <a:extLst>
              <a:ext uri="{FF2B5EF4-FFF2-40B4-BE49-F238E27FC236}">
                <a16:creationId xmlns:a16="http://schemas.microsoft.com/office/drawing/2014/main" id="{7CCA5D7C-C743-672C-9F6B-E7C71ED140DF}"/>
              </a:ext>
            </a:extLst>
          </p:cNvPr>
          <p:cNvPicPr>
            <a:picLocks noChangeAspect="1"/>
          </p:cNvPicPr>
          <p:nvPr/>
        </p:nvPicPr>
        <p:blipFill rotWithShape="1">
          <a:blip r:embed="rId3"/>
          <a:srcRect l="2160"/>
          <a:stretch/>
        </p:blipFill>
        <p:spPr>
          <a:xfrm>
            <a:off x="294291" y="2483650"/>
            <a:ext cx="3544615" cy="2635894"/>
          </a:xfrm>
          <a:prstGeom prst="rect">
            <a:avLst/>
          </a:prstGeom>
        </p:spPr>
      </p:pic>
      <p:sp>
        <p:nvSpPr>
          <p:cNvPr id="9" name="Tekstvak 8">
            <a:extLst>
              <a:ext uri="{FF2B5EF4-FFF2-40B4-BE49-F238E27FC236}">
                <a16:creationId xmlns:a16="http://schemas.microsoft.com/office/drawing/2014/main" id="{E2EFCF96-EA4F-F20D-120C-6DF407EAF8D7}"/>
              </a:ext>
            </a:extLst>
          </p:cNvPr>
          <p:cNvSpPr txBox="1"/>
          <p:nvPr/>
        </p:nvSpPr>
        <p:spPr>
          <a:xfrm>
            <a:off x="9649637" y="6411366"/>
            <a:ext cx="2542363" cy="369332"/>
          </a:xfrm>
          <a:prstGeom prst="rect">
            <a:avLst/>
          </a:prstGeom>
          <a:noFill/>
        </p:spPr>
        <p:txBody>
          <a:bodyPr wrap="none" rtlCol="0">
            <a:spAutoFit/>
          </a:bodyPr>
          <a:lstStyle/>
          <a:p>
            <a:r>
              <a:rPr lang="nl-NL" dirty="0"/>
              <a:t>Bron: </a:t>
            </a:r>
            <a:r>
              <a:rPr lang="nl-NL" dirty="0">
                <a:hlinkClick r:id="rId4"/>
              </a:rPr>
              <a:t>Consumentenbond</a:t>
            </a:r>
            <a:endParaRPr lang="nl-NL" dirty="0"/>
          </a:p>
        </p:txBody>
      </p:sp>
    </p:spTree>
    <p:extLst>
      <p:ext uri="{BB962C8B-B14F-4D97-AF65-F5344CB8AC3E}">
        <p14:creationId xmlns:p14="http://schemas.microsoft.com/office/powerpoint/2010/main" val="3943507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138369" cy="589032"/>
          </a:xfrm>
        </p:spPr>
        <p:txBody>
          <a:bodyPr/>
          <a:lstStyle/>
          <a:p>
            <a:r>
              <a:rPr lang="nl-NL" dirty="0"/>
              <a:t>Persoonlijke kiekjes</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625928"/>
            <a:ext cx="7809188" cy="4351338"/>
          </a:xfrm>
        </p:spPr>
        <p:txBody>
          <a:bodyPr>
            <a:normAutofit/>
          </a:bodyPr>
          <a:lstStyle/>
          <a:p>
            <a:pPr marL="0" indent="0">
              <a:buNone/>
            </a:pPr>
            <a:r>
              <a:rPr lang="nl-NL" dirty="0"/>
              <a:t>Ben je op je iPhone of iPad op zoek naar een foto van een bepaalde persoon? Check dan even het album </a:t>
            </a:r>
            <a:r>
              <a:rPr lang="nl-NL" b="1" dirty="0"/>
              <a:t>Personen</a:t>
            </a:r>
            <a:r>
              <a:rPr lang="nl-NL" dirty="0"/>
              <a:t> in de app </a:t>
            </a:r>
            <a:r>
              <a:rPr lang="nl-NL" b="1" dirty="0"/>
              <a:t>Foto’s</a:t>
            </a:r>
            <a:r>
              <a:rPr lang="nl-NL" dirty="0"/>
              <a:t>. </a:t>
            </a:r>
            <a:br>
              <a:rPr lang="nl-NL" dirty="0"/>
            </a:br>
            <a:r>
              <a:rPr lang="nl-NL" dirty="0"/>
              <a:t>Hier zijn foto’s door middel van gezichtsherkenning gerubriceerd. </a:t>
            </a:r>
            <a:br>
              <a:rPr lang="nl-NL" dirty="0"/>
            </a:br>
            <a:r>
              <a:rPr lang="nl-NL" dirty="0"/>
              <a:t>Zo kun je in één keer alle foto’s bekijken waarop een bepaalde persoon voorkomt.</a:t>
            </a:r>
            <a:br>
              <a:rPr lang="nl-NL" dirty="0"/>
            </a:br>
            <a:r>
              <a:rPr lang="nl-NL" dirty="0"/>
              <a:t>Het is daarnaast mogelijk om aan te geven</a:t>
            </a:r>
            <a:br>
              <a:rPr lang="nl-NL" dirty="0"/>
            </a:br>
            <a:r>
              <a:rPr lang="nl-NL" dirty="0"/>
              <a:t>welke personen je favorieten zijn, zodat zij</a:t>
            </a:r>
            <a:br>
              <a:rPr lang="nl-NL" dirty="0"/>
            </a:br>
            <a:r>
              <a:rPr lang="nl-NL" dirty="0"/>
              <a:t>automatisch boven in het album komen te</a:t>
            </a:r>
            <a:br>
              <a:rPr lang="nl-NL" dirty="0"/>
            </a:br>
            <a:r>
              <a:rPr lang="nl-NL" dirty="0"/>
              <a:t>staan.</a:t>
            </a:r>
          </a:p>
        </p:txBody>
      </p:sp>
      <p:sp>
        <p:nvSpPr>
          <p:cNvPr id="9" name="Tekstvak 8">
            <a:extLst>
              <a:ext uri="{FF2B5EF4-FFF2-40B4-BE49-F238E27FC236}">
                <a16:creationId xmlns:a16="http://schemas.microsoft.com/office/drawing/2014/main" id="{E2EFCF96-EA4F-F20D-120C-6DF407EAF8D7}"/>
              </a:ext>
            </a:extLst>
          </p:cNvPr>
          <p:cNvSpPr txBox="1"/>
          <p:nvPr/>
        </p:nvSpPr>
        <p:spPr>
          <a:xfrm>
            <a:off x="9649637" y="6411366"/>
            <a:ext cx="2542363" cy="369332"/>
          </a:xfrm>
          <a:prstGeom prst="rect">
            <a:avLst/>
          </a:prstGeom>
          <a:noFill/>
        </p:spPr>
        <p:txBody>
          <a:bodyPr wrap="none" rtlCol="0">
            <a:spAutoFit/>
          </a:bodyPr>
          <a:lstStyle/>
          <a:p>
            <a:r>
              <a:rPr lang="nl-NL" dirty="0"/>
              <a:t>Bron: </a:t>
            </a:r>
            <a:r>
              <a:rPr lang="nl-NL" dirty="0">
                <a:hlinkClick r:id="rId3"/>
              </a:rPr>
              <a:t>Consumentenbond</a:t>
            </a:r>
            <a:endParaRPr lang="nl-NL" dirty="0"/>
          </a:p>
        </p:txBody>
      </p:sp>
      <p:pic>
        <p:nvPicPr>
          <p:cNvPr id="4098" name="Picture 2" descr="gratis Zwarte Smartphone Stockfoto">
            <a:extLst>
              <a:ext uri="{FF2B5EF4-FFF2-40B4-BE49-F238E27FC236}">
                <a16:creationId xmlns:a16="http://schemas.microsoft.com/office/drawing/2014/main" id="{EFCD3543-3350-0E9F-7DCC-247C802C56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2" t="3069" r="9452" b="700"/>
          <a:stretch/>
        </p:blipFill>
        <p:spPr bwMode="auto">
          <a:xfrm>
            <a:off x="8704237" y="1722782"/>
            <a:ext cx="2631288" cy="425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256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Leef je nog?</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352777"/>
            <a:ext cx="10723180" cy="4466896"/>
          </a:xfrm>
        </p:spPr>
        <p:txBody>
          <a:bodyPr>
            <a:noAutofit/>
          </a:bodyPr>
          <a:lstStyle/>
          <a:p>
            <a:pPr marL="0" indent="0" fontAlgn="base">
              <a:buNone/>
            </a:pPr>
            <a:r>
              <a:rPr lang="nl-NL" dirty="0"/>
              <a:t>Als er iets gebeurt, is het als alleenstaande fijn dat iemand dat snel doorheeft. Elke dag een appje sturen kan, maar er zijn ook andere oplossingen, zoals </a:t>
            </a:r>
            <a:r>
              <a:rPr lang="nl-NL" b="1" dirty="0" err="1"/>
              <a:t>LifeSigns</a:t>
            </a:r>
            <a:r>
              <a:rPr lang="nl-NL" b="1" dirty="0"/>
              <a:t> </a:t>
            </a:r>
            <a:r>
              <a:rPr lang="nl-NL" dirty="0"/>
              <a:t>waarbij dagelijks een mail wordt gestuurd. Als er een dag niet op de levenstekenknop in de mail wordt gedrukt, ontvangt een contactpersoon een bericht. </a:t>
            </a:r>
            <a:br>
              <a:rPr lang="nl-NL" dirty="0"/>
            </a:br>
            <a:r>
              <a:rPr lang="nl-NL" dirty="0"/>
              <a:t>De dienst is fijn voor de alleenstaande, maar kan ook een geruststelling voor familie of vrienden zijn. Zolang de contactpersonen geen mail ontvangen, weten ze dat alles goed gaat.</a:t>
            </a:r>
          </a:p>
          <a:p>
            <a:pPr marL="0" indent="0" fontAlgn="base">
              <a:buNone/>
            </a:pPr>
            <a:r>
              <a:rPr lang="nl-NL" sz="300" b="1" dirty="0"/>
              <a:t>   </a:t>
            </a:r>
          </a:p>
          <a:p>
            <a:pPr marL="0" indent="0" fontAlgn="base">
              <a:buNone/>
            </a:pPr>
            <a:r>
              <a:rPr lang="nl-NL" dirty="0"/>
              <a:t>Om gebruik te maken van deze </a:t>
            </a:r>
            <a:r>
              <a:rPr lang="nl-NL" b="1" dirty="0"/>
              <a:t>gratis</a:t>
            </a:r>
            <a:r>
              <a:rPr lang="nl-NL" dirty="0"/>
              <a:t> dienst meldt u zich eerst aan bij </a:t>
            </a:r>
            <a:r>
              <a:rPr lang="nl-NL" dirty="0" err="1"/>
              <a:t>LifeSigns</a:t>
            </a:r>
            <a:r>
              <a:rPr lang="nl-NL" dirty="0"/>
              <a:t>. Surf naar </a:t>
            </a:r>
            <a:r>
              <a:rPr lang="nl-NL" u="sng" dirty="0">
                <a:solidFill>
                  <a:srgbClr val="0077AA"/>
                </a:solidFill>
                <a:hlinkClick r:id="rId3" tooltip="www.thelifesigns.com"/>
              </a:rPr>
              <a:t>www.thelifesigns.com</a:t>
            </a:r>
            <a:endParaRPr lang="nl-NL" u="sng" dirty="0">
              <a:solidFill>
                <a:srgbClr val="0077AA"/>
              </a:solidFill>
            </a:endParaRPr>
          </a:p>
        </p:txBody>
      </p:sp>
      <p:sp>
        <p:nvSpPr>
          <p:cNvPr id="4" name="Tekstvak 3">
            <a:extLst>
              <a:ext uri="{FF2B5EF4-FFF2-40B4-BE49-F238E27FC236}">
                <a16:creationId xmlns:a16="http://schemas.microsoft.com/office/drawing/2014/main" id="{7C0FF0E4-1219-21F6-9237-496642CFD79C}"/>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7" name="Picture 2" descr="LifeSigns: een gratis service voor alleenwonenden 2022">
            <a:extLst>
              <a:ext uri="{FF2B5EF4-FFF2-40B4-BE49-F238E27FC236}">
                <a16:creationId xmlns:a16="http://schemas.microsoft.com/office/drawing/2014/main" id="{B7A243FA-D995-6F71-EAE3-5494C670A5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5312" r="9257"/>
          <a:stretch/>
        </p:blipFill>
        <p:spPr bwMode="auto">
          <a:xfrm>
            <a:off x="8704784" y="5520275"/>
            <a:ext cx="1315851" cy="133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176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Voor de klusser! Het meetlint van de iPhone</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722584" y="1409647"/>
            <a:ext cx="11469416" cy="6135905"/>
          </a:xfrm>
        </p:spPr>
        <p:txBody>
          <a:bodyPr>
            <a:normAutofit/>
          </a:bodyPr>
          <a:lstStyle/>
          <a:p>
            <a:r>
              <a:rPr lang="nl-NL" dirty="0">
                <a:latin typeface="Avenir Book" panose="02000503020000020003" pitchFamily="2" charset="0"/>
              </a:rPr>
              <a:t>Open de app </a:t>
            </a:r>
            <a:r>
              <a:rPr lang="nl-NL" b="1" dirty="0">
                <a:latin typeface="Avenir Book" panose="02000503020000020003" pitchFamily="2" charset="0"/>
              </a:rPr>
              <a:t>Meten</a:t>
            </a:r>
            <a:r>
              <a:rPr lang="nl-NL" dirty="0">
                <a:latin typeface="Avenir Book" panose="02000503020000020003" pitchFamily="2" charset="0"/>
              </a:rPr>
              <a:t> (</a:t>
            </a:r>
            <a:r>
              <a:rPr lang="nl-NL" b="1" dirty="0">
                <a:latin typeface="Avenir Book" panose="02000503020000020003" pitchFamily="2" charset="0"/>
              </a:rPr>
              <a:t>iOS</a:t>
            </a:r>
            <a:r>
              <a:rPr lang="nl-NL" dirty="0">
                <a:latin typeface="Avenir Book" panose="02000503020000020003" pitchFamily="2" charset="0"/>
              </a:rPr>
              <a:t>) die automatisch op jouw IPhone staat</a:t>
            </a:r>
          </a:p>
          <a:p>
            <a:r>
              <a:rPr lang="nl-NL" dirty="0">
                <a:latin typeface="Avenir Book" panose="02000503020000020003" pitchFamily="2" charset="0"/>
              </a:rPr>
              <a:t>Volg de instructies op het scherm en beweeg jouw telefoon</a:t>
            </a:r>
          </a:p>
          <a:p>
            <a:r>
              <a:rPr lang="nl-NL" dirty="0">
                <a:latin typeface="Avenir Book" panose="02000503020000020003" pitchFamily="2" charset="0"/>
              </a:rPr>
              <a:t>Verplaats de witte cirkel naar het object wat je wilt meten</a:t>
            </a:r>
          </a:p>
          <a:p>
            <a:r>
              <a:rPr lang="nl-NL" dirty="0">
                <a:latin typeface="Avenir Book" panose="02000503020000020003" pitchFamily="2" charset="0"/>
              </a:rPr>
              <a:t>Druk op het plusteken</a:t>
            </a:r>
          </a:p>
          <a:p>
            <a:r>
              <a:rPr lang="nl-NL" dirty="0">
                <a:latin typeface="Avenir Book" panose="02000503020000020003" pitchFamily="2" charset="0"/>
              </a:rPr>
              <a:t>Beweeg jouw telefoon tot het punt waar je wilt meten</a:t>
            </a:r>
          </a:p>
          <a:p>
            <a:r>
              <a:rPr lang="nl-NL" dirty="0">
                <a:latin typeface="Avenir Book" panose="02000503020000020003" pitchFamily="2" charset="0"/>
              </a:rPr>
              <a:t>Druk opnieuw op het plusteken</a:t>
            </a:r>
          </a:p>
          <a:p>
            <a:pPr marL="0" indent="0">
              <a:buNone/>
            </a:pPr>
            <a:r>
              <a:rPr lang="nl-NL" sz="1200" dirty="0">
                <a:latin typeface="Avenir Book" panose="02000503020000020003" pitchFamily="2" charset="0"/>
              </a:rPr>
              <a:t>  </a:t>
            </a:r>
          </a:p>
          <a:p>
            <a:pPr marL="0" indent="0">
              <a:buNone/>
            </a:pPr>
            <a:r>
              <a:rPr lang="nl-NL" b="1" dirty="0" err="1">
                <a:latin typeface="Avenir Book" panose="02000503020000020003" pitchFamily="2" charset="0"/>
              </a:rPr>
              <a:t>AirMeasure</a:t>
            </a:r>
            <a:r>
              <a:rPr lang="nl-NL" b="1" dirty="0">
                <a:latin typeface="Avenir Book" panose="02000503020000020003" pitchFamily="2" charset="0"/>
              </a:rPr>
              <a:t> voor Android</a:t>
            </a:r>
          </a:p>
          <a:p>
            <a:pPr marL="0" indent="0">
              <a:buNone/>
            </a:pPr>
            <a:r>
              <a:rPr lang="nl-NL" dirty="0" err="1">
                <a:latin typeface="Avenir Book" panose="02000503020000020003" pitchFamily="2" charset="0"/>
              </a:rPr>
              <a:t>AirMeasure</a:t>
            </a:r>
            <a:r>
              <a:rPr lang="nl-NL" dirty="0">
                <a:latin typeface="Avenir Book" panose="02000503020000020003" pitchFamily="2" charset="0"/>
              </a:rPr>
              <a:t> is een app die met dezelfde technologie werkt. Deze app werkt ook met </a:t>
            </a:r>
            <a:r>
              <a:rPr lang="nl-NL" b="1" dirty="0">
                <a:latin typeface="Avenir Book" panose="02000503020000020003" pitchFamily="2" charset="0"/>
              </a:rPr>
              <a:t>Android</a:t>
            </a:r>
            <a:r>
              <a:rPr lang="nl-NL" dirty="0">
                <a:latin typeface="Avenir Book" panose="02000503020000020003" pitchFamily="2" charset="0"/>
              </a:rPr>
              <a:t>.</a:t>
            </a:r>
            <a:endParaRPr lang="nl-NL" sz="1000" dirty="0">
              <a:latin typeface="Avenir Book" panose="02000503020000020003" pitchFamily="2" charset="0"/>
            </a:endParaRPr>
          </a:p>
        </p:txBody>
      </p:sp>
      <p:sp>
        <p:nvSpPr>
          <p:cNvPr id="4" name="Tekstvak 3">
            <a:extLst>
              <a:ext uri="{FF2B5EF4-FFF2-40B4-BE49-F238E27FC236}">
                <a16:creationId xmlns:a16="http://schemas.microsoft.com/office/drawing/2014/main" id="{7C0FF0E4-1219-21F6-9237-496642CFD79C}"/>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7" name="Picture 2" descr="Afstand meten met meten app op ios">
            <a:extLst>
              <a:ext uri="{FF2B5EF4-FFF2-40B4-BE49-F238E27FC236}">
                <a16:creationId xmlns:a16="http://schemas.microsoft.com/office/drawing/2014/main" id="{E70357F7-36A4-B80C-F0BD-AC005EAA3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0634" y="3946758"/>
            <a:ext cx="2806694" cy="12980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Objecten meten met de Meten-app voor iPhone en iPad - appletips">
            <a:extLst>
              <a:ext uri="{FF2B5EF4-FFF2-40B4-BE49-F238E27FC236}">
                <a16:creationId xmlns:a16="http://schemas.microsoft.com/office/drawing/2014/main" id="{D06CB067-051F-8DDD-F6AD-A51392255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6695" y="2499607"/>
            <a:ext cx="1399874" cy="1399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093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5037B-9787-4993-22D1-B397EF79801C}"/>
              </a:ext>
            </a:extLst>
          </p:cNvPr>
          <p:cNvSpPr>
            <a:spLocks noGrp="1"/>
          </p:cNvSpPr>
          <p:nvPr>
            <p:ph type="title"/>
          </p:nvPr>
        </p:nvSpPr>
        <p:spPr/>
        <p:txBody>
          <a:bodyPr/>
          <a:lstStyle/>
          <a:p>
            <a:r>
              <a:rPr lang="nl-NL" dirty="0"/>
              <a:t>Oefenen met </a:t>
            </a:r>
            <a:r>
              <a:rPr lang="nl-NL" dirty="0" err="1"/>
              <a:t>DigiD</a:t>
            </a:r>
            <a:endParaRPr lang="nl-NL" dirty="0"/>
          </a:p>
        </p:txBody>
      </p:sp>
      <p:sp>
        <p:nvSpPr>
          <p:cNvPr id="3" name="Tijdelijke aanduiding voor inhoud 2">
            <a:extLst>
              <a:ext uri="{FF2B5EF4-FFF2-40B4-BE49-F238E27FC236}">
                <a16:creationId xmlns:a16="http://schemas.microsoft.com/office/drawing/2014/main" id="{28600E76-311E-B2B8-1F71-E246116B7464}"/>
              </a:ext>
            </a:extLst>
          </p:cNvPr>
          <p:cNvSpPr>
            <a:spLocks noGrp="1"/>
          </p:cNvSpPr>
          <p:nvPr>
            <p:ph idx="1"/>
          </p:nvPr>
        </p:nvSpPr>
        <p:spPr>
          <a:xfrm>
            <a:off x="7186450" y="1804604"/>
            <a:ext cx="4564116" cy="4351338"/>
          </a:xfrm>
        </p:spPr>
        <p:txBody>
          <a:bodyPr>
            <a:normAutofit lnSpcReduction="10000"/>
          </a:bodyPr>
          <a:lstStyle/>
          <a:p>
            <a:pPr marL="0" indent="0">
              <a:buNone/>
            </a:pPr>
            <a:r>
              <a:rPr lang="nl-NL" dirty="0"/>
              <a:t>Help je client, buurman of moeder werken met </a:t>
            </a:r>
            <a:r>
              <a:rPr lang="nl-NL" dirty="0" err="1"/>
              <a:t>DigiD</a:t>
            </a:r>
            <a:r>
              <a:rPr lang="nl-NL" dirty="0"/>
              <a:t> </a:t>
            </a:r>
          </a:p>
          <a:p>
            <a:pPr marL="0" indent="0">
              <a:buNone/>
            </a:pPr>
            <a:endParaRPr lang="nl-NL" dirty="0"/>
          </a:p>
          <a:p>
            <a:pPr marL="0" indent="0">
              <a:buNone/>
            </a:pPr>
            <a:r>
              <a:rPr lang="nl-NL" dirty="0"/>
              <a:t>Op deze website kun je gratis oefenen met </a:t>
            </a:r>
            <a:r>
              <a:rPr lang="nl-NL" dirty="0" err="1"/>
              <a:t>DigiD</a:t>
            </a:r>
            <a:r>
              <a:rPr lang="nl-NL" dirty="0"/>
              <a:t> met een filmpje en ingesproken tekst met senioren in beeld </a:t>
            </a:r>
            <a:r>
              <a:rPr lang="nl-NL" dirty="0">
                <a:sym typeface="Wingdings" pitchFamily="2" charset="2"/>
              </a:rPr>
              <a:t></a:t>
            </a:r>
          </a:p>
          <a:p>
            <a:pPr marL="0" indent="0">
              <a:buNone/>
            </a:pPr>
            <a:endParaRPr lang="nl-NL" dirty="0">
              <a:sym typeface="Wingdings" pitchFamily="2" charset="2"/>
            </a:endParaRPr>
          </a:p>
          <a:p>
            <a:pPr marL="0" indent="0">
              <a:buNone/>
            </a:pPr>
            <a:r>
              <a:rPr lang="nl-NL" dirty="0" err="1"/>
              <a:t>www.oefenenmetdigid.nl</a:t>
            </a:r>
            <a:endParaRPr lang="nl-NL" dirty="0"/>
          </a:p>
        </p:txBody>
      </p:sp>
      <p:pic>
        <p:nvPicPr>
          <p:cNvPr id="5" name="Afbeelding 4">
            <a:extLst>
              <a:ext uri="{FF2B5EF4-FFF2-40B4-BE49-F238E27FC236}">
                <a16:creationId xmlns:a16="http://schemas.microsoft.com/office/drawing/2014/main" id="{2DD3E28D-E4DE-9E86-FE60-FD240A767521}"/>
              </a:ext>
            </a:extLst>
          </p:cNvPr>
          <p:cNvPicPr>
            <a:picLocks noChangeAspect="1"/>
          </p:cNvPicPr>
          <p:nvPr/>
        </p:nvPicPr>
        <p:blipFill rotWithShape="1">
          <a:blip r:embed="rId2"/>
          <a:srcRect l="10462" t="12031" r="7189"/>
          <a:stretch/>
        </p:blipFill>
        <p:spPr>
          <a:xfrm>
            <a:off x="441434" y="2133599"/>
            <a:ext cx="6348250" cy="3251091"/>
          </a:xfrm>
          <a:prstGeom prst="rect">
            <a:avLst/>
          </a:prstGeom>
        </p:spPr>
      </p:pic>
      <p:sp>
        <p:nvSpPr>
          <p:cNvPr id="6" name="Tekstvak 5">
            <a:extLst>
              <a:ext uri="{FF2B5EF4-FFF2-40B4-BE49-F238E27FC236}">
                <a16:creationId xmlns:a16="http://schemas.microsoft.com/office/drawing/2014/main" id="{6D95AE30-6D2D-0A8F-760C-F31AC7B59BD8}"/>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spTree>
    <p:extLst>
      <p:ext uri="{BB962C8B-B14F-4D97-AF65-F5344CB8AC3E}">
        <p14:creationId xmlns:p14="http://schemas.microsoft.com/office/powerpoint/2010/main" val="458892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Bijsluiters kort en duidelijk uitgelegd</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5"/>
            <a:ext cx="6519041" cy="4351338"/>
          </a:xfrm>
        </p:spPr>
        <p:txBody>
          <a:bodyPr>
            <a:normAutofit lnSpcReduction="10000"/>
          </a:bodyPr>
          <a:lstStyle/>
          <a:p>
            <a:r>
              <a:rPr lang="nl-NL" b="1" dirty="0" err="1"/>
              <a:t>KIJKsluiter</a:t>
            </a:r>
            <a:r>
              <a:rPr lang="nl-NL" dirty="0"/>
              <a:t> is een website en een mobiele app met meer dan 10.000 animatievideo's waarin de belangrijkste informatie uit de bijsluiter van een medicijn in begrijpelijke spreektaal wordt uitgelegd. </a:t>
            </a:r>
          </a:p>
          <a:p>
            <a:r>
              <a:rPr lang="nl-NL" dirty="0"/>
              <a:t>De video's zijn specifiek gemaakt voor geslacht, leeftijd, de vorm en de reden waarvoor het medicijn wordt gebruikt.</a:t>
            </a:r>
            <a:endParaRPr lang="nl-NL" dirty="0">
              <a:effectLst/>
            </a:endParaRPr>
          </a:p>
        </p:txBody>
      </p:sp>
      <p:sp>
        <p:nvSpPr>
          <p:cNvPr id="4" name="Tekstvak 3">
            <a:extLst>
              <a:ext uri="{FF2B5EF4-FFF2-40B4-BE49-F238E27FC236}">
                <a16:creationId xmlns:a16="http://schemas.microsoft.com/office/drawing/2014/main" id="{7C0FF0E4-1219-21F6-9237-496642CFD79C}"/>
              </a:ext>
            </a:extLst>
          </p:cNvPr>
          <p:cNvSpPr txBox="1"/>
          <p:nvPr/>
        </p:nvSpPr>
        <p:spPr>
          <a:xfrm>
            <a:off x="9652464" y="6390346"/>
            <a:ext cx="2529026" cy="369332"/>
          </a:xfrm>
          <a:prstGeom prst="rect">
            <a:avLst/>
          </a:prstGeom>
          <a:noFill/>
        </p:spPr>
        <p:txBody>
          <a:bodyPr wrap="none" rtlCol="0">
            <a:spAutoFit/>
          </a:bodyPr>
          <a:lstStyle/>
          <a:p>
            <a:r>
              <a:rPr lang="nl-NL" dirty="0"/>
              <a:t>Bron: Stichting Kijksluiter</a:t>
            </a:r>
          </a:p>
        </p:txBody>
      </p:sp>
      <p:pic>
        <p:nvPicPr>
          <p:cNvPr id="3074" name="Picture 2" descr="Kijksluiter | Zorginnovatie">
            <a:extLst>
              <a:ext uri="{FF2B5EF4-FFF2-40B4-BE49-F238E27FC236}">
                <a16:creationId xmlns:a16="http://schemas.microsoft.com/office/drawing/2014/main" id="{3DA33EA2-951E-5D83-277C-6477D839D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285" y="2286027"/>
            <a:ext cx="5364465" cy="213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434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Verwijderde berichten markeren als gelezen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156138"/>
            <a:ext cx="10943898" cy="5171145"/>
          </a:xfrm>
        </p:spPr>
        <p:txBody>
          <a:bodyPr>
            <a:noAutofit/>
          </a:bodyPr>
          <a:lstStyle/>
          <a:p>
            <a:pPr marL="0" indent="0">
              <a:buNone/>
            </a:pPr>
            <a:r>
              <a:rPr lang="nl-NL" dirty="0"/>
              <a:t>Vind je het ook zo vervelend dat </a:t>
            </a:r>
            <a:r>
              <a:rPr lang="nl-NL" b="1" dirty="0"/>
              <a:t>ongeopende mailtjes</a:t>
            </a:r>
            <a:r>
              <a:rPr lang="nl-NL" dirty="0"/>
              <a:t> die je </a:t>
            </a:r>
            <a:r>
              <a:rPr lang="nl-NL" b="1" dirty="0"/>
              <a:t>verwijderd</a:t>
            </a:r>
            <a:r>
              <a:rPr lang="nl-NL" dirty="0"/>
              <a:t> hebt, nog als </a:t>
            </a:r>
            <a:r>
              <a:rPr lang="nl-NL" b="1" dirty="0"/>
              <a:t>ongelezen</a:t>
            </a:r>
            <a:r>
              <a:rPr lang="nl-NL" dirty="0"/>
              <a:t> in je </a:t>
            </a:r>
            <a:r>
              <a:rPr lang="nl-NL" b="1" dirty="0"/>
              <a:t>Verwijderde items-map</a:t>
            </a:r>
            <a:r>
              <a:rPr lang="nl-NL" dirty="0"/>
              <a:t> staan (met het </a:t>
            </a:r>
            <a:r>
              <a:rPr lang="nl-NL" b="1" dirty="0"/>
              <a:t>aantal erachter</a:t>
            </a:r>
            <a:r>
              <a:rPr lang="nl-NL" dirty="0"/>
              <a:t>)? Dit kan je aanpassen!</a:t>
            </a:r>
          </a:p>
          <a:p>
            <a:pPr marL="0" indent="0">
              <a:buNone/>
            </a:pPr>
            <a:r>
              <a:rPr lang="nl-NL" sz="1050" dirty="0"/>
              <a:t>   </a:t>
            </a:r>
          </a:p>
          <a:p>
            <a:pPr fontAlgn="base"/>
            <a:r>
              <a:rPr lang="nl-NL" dirty="0"/>
              <a:t>Klik op tabblad </a:t>
            </a:r>
            <a:r>
              <a:rPr lang="nl-NL" b="1" dirty="0"/>
              <a:t>Bestand</a:t>
            </a:r>
            <a:endParaRPr lang="nl-NL" dirty="0"/>
          </a:p>
          <a:p>
            <a:pPr fontAlgn="base"/>
            <a:r>
              <a:rPr lang="nl-NL" dirty="0"/>
              <a:t>Klik op </a:t>
            </a:r>
            <a:r>
              <a:rPr lang="nl-NL" b="1" dirty="0"/>
              <a:t>Opties</a:t>
            </a:r>
            <a:endParaRPr lang="nl-NL" dirty="0"/>
          </a:p>
          <a:p>
            <a:pPr fontAlgn="base"/>
            <a:r>
              <a:rPr lang="nl-NL" dirty="0"/>
              <a:t>Klik op </a:t>
            </a:r>
            <a:r>
              <a:rPr lang="nl-NL" b="1" dirty="0"/>
              <a:t>E-mail</a:t>
            </a:r>
            <a:endParaRPr lang="nl-NL" dirty="0"/>
          </a:p>
          <a:p>
            <a:pPr fontAlgn="base"/>
            <a:r>
              <a:rPr lang="nl-NL" dirty="0"/>
              <a:t>Zet rechts onderin, onder </a:t>
            </a:r>
            <a:r>
              <a:rPr lang="nl-NL" b="1" dirty="0"/>
              <a:t>Overige</a:t>
            </a:r>
            <a:r>
              <a:rPr lang="nl-NL" dirty="0"/>
              <a:t>, een vinkje bij </a:t>
            </a:r>
            <a:r>
              <a:rPr lang="nl-NL" b="1" dirty="0"/>
              <a:t>‘Berichten markeren als gelezen wanneer ze worden verwijderd’</a:t>
            </a:r>
            <a:endParaRPr lang="nl-NL" dirty="0"/>
          </a:p>
          <a:p>
            <a:pPr marL="0" indent="0">
              <a:buNone/>
            </a:pPr>
            <a:r>
              <a:rPr lang="nl-NL" sz="1050" dirty="0"/>
              <a:t>  </a:t>
            </a:r>
          </a:p>
          <a:p>
            <a:pPr marL="0" indent="0">
              <a:buNone/>
            </a:pPr>
            <a:r>
              <a:rPr lang="nl-NL" dirty="0"/>
              <a:t>Zo heb je geen vetgedrukte mails meer in je Verwijderde items-map staan. Handig!</a:t>
            </a:r>
            <a:endParaRPr lang="nl-NL" dirty="0">
              <a:effectLst/>
            </a:endParaRPr>
          </a:p>
        </p:txBody>
      </p:sp>
      <p:sp>
        <p:nvSpPr>
          <p:cNvPr id="7" name="Tekstvak 6">
            <a:extLst>
              <a:ext uri="{FF2B5EF4-FFF2-40B4-BE49-F238E27FC236}">
                <a16:creationId xmlns:a16="http://schemas.microsoft.com/office/drawing/2014/main" id="{67684515-1BAB-A09C-EB2A-88F8EE34D9EA}"/>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12294" name="Picture 6" descr="Microsoft Outlook - Apps op Google Play">
            <a:extLst>
              <a:ext uri="{FF2B5EF4-FFF2-40B4-BE49-F238E27FC236}">
                <a16:creationId xmlns:a16="http://schemas.microsoft.com/office/drawing/2014/main" id="{9556813F-5C7E-46BA-44D8-A1DC1D536E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07" t="17632" r="15409" b="17066"/>
          <a:stretch/>
        </p:blipFill>
        <p:spPr bwMode="auto">
          <a:xfrm>
            <a:off x="9890235" y="2326032"/>
            <a:ext cx="2170417" cy="193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566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Speciale tekens op je Mac</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504293"/>
            <a:ext cx="10943898" cy="5171145"/>
          </a:xfrm>
        </p:spPr>
        <p:txBody>
          <a:bodyPr>
            <a:noAutofit/>
          </a:bodyPr>
          <a:lstStyle/>
          <a:p>
            <a:pPr marL="0" indent="0">
              <a:buNone/>
            </a:pPr>
            <a:r>
              <a:rPr lang="nl-NL" dirty="0"/>
              <a:t>Moet je op je Mac een speciaal teken ingeven, bijvoorbeeld een </a:t>
            </a:r>
            <a:br>
              <a:rPr lang="nl-NL" dirty="0"/>
            </a:br>
            <a:r>
              <a:rPr lang="nl-NL" dirty="0"/>
              <a:t>é of </a:t>
            </a:r>
            <a:r>
              <a:rPr lang="nl-NL" dirty="0" err="1"/>
              <a:t>ü</a:t>
            </a:r>
            <a:r>
              <a:rPr lang="nl-NL" dirty="0"/>
              <a:t>? Door de I, E, O, U of andere letter op het toetsenbord even ingedrukt te houden, verschijnt een menu waarin alle speciale tekens die bij dat karakter horen worden getoond. </a:t>
            </a:r>
          </a:p>
          <a:p>
            <a:pPr marL="0" indent="0">
              <a:buNone/>
            </a:pPr>
            <a:r>
              <a:rPr lang="nl-NL" dirty="0"/>
              <a:t>Even aanklikken of het bijbehorende cijfer indrukken en het speciale teken wordt aan je tekst toegevoegd.</a:t>
            </a:r>
          </a:p>
          <a:p>
            <a:pPr marL="0" indent="0">
              <a:buNone/>
            </a:pPr>
            <a:endParaRPr lang="nl-NL" dirty="0"/>
          </a:p>
          <a:p>
            <a:pPr marL="0" indent="0">
              <a:buNone/>
            </a:pPr>
            <a:endParaRPr lang="nl-NL" dirty="0"/>
          </a:p>
          <a:p>
            <a:pPr marL="0" indent="0">
              <a:buNone/>
            </a:pPr>
            <a:endParaRPr lang="nl-NL" dirty="0"/>
          </a:p>
        </p:txBody>
      </p:sp>
      <p:sp>
        <p:nvSpPr>
          <p:cNvPr id="7" name="Tekstvak 6">
            <a:extLst>
              <a:ext uri="{FF2B5EF4-FFF2-40B4-BE49-F238E27FC236}">
                <a16:creationId xmlns:a16="http://schemas.microsoft.com/office/drawing/2014/main" id="{67684515-1BAB-A09C-EB2A-88F8EE34D9EA}"/>
              </a:ext>
            </a:extLst>
          </p:cNvPr>
          <p:cNvSpPr txBox="1"/>
          <p:nvPr/>
        </p:nvSpPr>
        <p:spPr>
          <a:xfrm>
            <a:off x="9649637" y="6411366"/>
            <a:ext cx="2542363" cy="369332"/>
          </a:xfrm>
          <a:prstGeom prst="rect">
            <a:avLst/>
          </a:prstGeom>
          <a:noFill/>
        </p:spPr>
        <p:txBody>
          <a:bodyPr wrap="none" rtlCol="0">
            <a:spAutoFit/>
          </a:bodyPr>
          <a:lstStyle/>
          <a:p>
            <a:r>
              <a:rPr lang="nl-NL" dirty="0"/>
              <a:t>Bron: </a:t>
            </a:r>
            <a:r>
              <a:rPr lang="nl-NL" dirty="0">
                <a:hlinkClick r:id="rId3"/>
              </a:rPr>
              <a:t>Consumentenbond</a:t>
            </a:r>
            <a:endParaRPr lang="nl-NL" dirty="0"/>
          </a:p>
        </p:txBody>
      </p:sp>
      <p:pic>
        <p:nvPicPr>
          <p:cNvPr id="4" name="Afbeelding 3">
            <a:extLst>
              <a:ext uri="{FF2B5EF4-FFF2-40B4-BE49-F238E27FC236}">
                <a16:creationId xmlns:a16="http://schemas.microsoft.com/office/drawing/2014/main" id="{6134D9CD-F307-01DD-4540-CC0EA1C3F64C}"/>
              </a:ext>
            </a:extLst>
          </p:cNvPr>
          <p:cNvPicPr>
            <a:picLocks noChangeAspect="1"/>
          </p:cNvPicPr>
          <p:nvPr/>
        </p:nvPicPr>
        <p:blipFill>
          <a:blip r:embed="rId4"/>
          <a:stretch>
            <a:fillRect/>
          </a:stretch>
        </p:blipFill>
        <p:spPr>
          <a:xfrm>
            <a:off x="4603750" y="4327196"/>
            <a:ext cx="2984500" cy="1651000"/>
          </a:xfrm>
          <a:prstGeom prst="rect">
            <a:avLst/>
          </a:prstGeom>
        </p:spPr>
      </p:pic>
    </p:spTree>
    <p:extLst>
      <p:ext uri="{BB962C8B-B14F-4D97-AF65-F5344CB8AC3E}">
        <p14:creationId xmlns:p14="http://schemas.microsoft.com/office/powerpoint/2010/main" val="2856129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 van een telefoon met op het scherm de VGZ Mindfulness coach app">
            <a:extLst>
              <a:ext uri="{FF2B5EF4-FFF2-40B4-BE49-F238E27FC236}">
                <a16:creationId xmlns:a16="http://schemas.microsoft.com/office/drawing/2014/main" id="{3910E3A2-CA40-7085-0E37-46267235E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381"/>
          <a:stretch/>
        </p:blipFill>
        <p:spPr bwMode="auto">
          <a:xfrm>
            <a:off x="8486065" y="1630646"/>
            <a:ext cx="3705935" cy="454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Even ontspannen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712120"/>
            <a:ext cx="8116615" cy="4575231"/>
          </a:xfrm>
        </p:spPr>
        <p:txBody>
          <a:bodyPr>
            <a:normAutofit/>
          </a:bodyPr>
          <a:lstStyle/>
          <a:p>
            <a:pPr marL="0" indent="0">
              <a:buNone/>
            </a:pPr>
            <a:r>
              <a:rPr lang="nl-NL" dirty="0"/>
              <a:t>Wil je minder stress en meer leven in het nu? </a:t>
            </a:r>
          </a:p>
          <a:p>
            <a:pPr marL="0" indent="0">
              <a:buNone/>
            </a:pPr>
            <a:r>
              <a:rPr lang="nl-NL" dirty="0"/>
              <a:t>Dan kunnen </a:t>
            </a:r>
            <a:r>
              <a:rPr lang="nl-NL" dirty="0" err="1"/>
              <a:t>mindfulness</a:t>
            </a:r>
            <a:r>
              <a:rPr lang="nl-NL" dirty="0"/>
              <a:t> oefeningen helpen. </a:t>
            </a:r>
          </a:p>
          <a:p>
            <a:pPr marL="0" indent="0">
              <a:buNone/>
            </a:pPr>
            <a:r>
              <a:rPr lang="nl-NL" dirty="0"/>
              <a:t>Door </a:t>
            </a:r>
            <a:r>
              <a:rPr lang="nl-NL" dirty="0" err="1"/>
              <a:t>mindfulness</a:t>
            </a:r>
            <a:r>
              <a:rPr lang="nl-NL" dirty="0"/>
              <a:t> word je meer zelfbewust, rustiger en ontspannen. Hierdoor krijg je meer energie en slaap je beter. Ook stress heeft minder vat op je. </a:t>
            </a:r>
          </a:p>
          <a:p>
            <a:pPr marL="0" indent="0">
              <a:buNone/>
            </a:pPr>
            <a:endParaRPr lang="nl-NL" dirty="0"/>
          </a:p>
          <a:p>
            <a:pPr marL="0" indent="0">
              <a:buNone/>
            </a:pPr>
            <a:r>
              <a:rPr lang="nl-NL" dirty="0"/>
              <a:t>Via de gratis </a:t>
            </a:r>
            <a:r>
              <a:rPr lang="nl-NL" b="1" dirty="0"/>
              <a:t>VGZ </a:t>
            </a:r>
            <a:r>
              <a:rPr lang="nl-NL" b="1" dirty="0" err="1"/>
              <a:t>Mindfulness</a:t>
            </a:r>
            <a:r>
              <a:rPr lang="nl-NL" b="1" dirty="0"/>
              <a:t> app </a:t>
            </a:r>
            <a:r>
              <a:rPr lang="nl-NL" dirty="0"/>
              <a:t>kun je oefeningen volgen. Dit kan ook als je niet bij VGZ verzekerd bent.</a:t>
            </a:r>
          </a:p>
        </p:txBody>
      </p:sp>
      <p:sp>
        <p:nvSpPr>
          <p:cNvPr id="7" name="Tekstvak 6">
            <a:extLst>
              <a:ext uri="{FF2B5EF4-FFF2-40B4-BE49-F238E27FC236}">
                <a16:creationId xmlns:a16="http://schemas.microsoft.com/office/drawing/2014/main" id="{67684515-1BAB-A09C-EB2A-88F8EE34D9EA}"/>
              </a:ext>
            </a:extLst>
          </p:cNvPr>
          <p:cNvSpPr txBox="1"/>
          <p:nvPr/>
        </p:nvSpPr>
        <p:spPr>
          <a:xfrm>
            <a:off x="8104021" y="6368825"/>
            <a:ext cx="4087979" cy="369332"/>
          </a:xfrm>
          <a:prstGeom prst="rect">
            <a:avLst/>
          </a:prstGeom>
          <a:noFill/>
        </p:spPr>
        <p:txBody>
          <a:bodyPr wrap="none" rtlCol="0">
            <a:spAutoFit/>
          </a:bodyPr>
          <a:lstStyle/>
          <a:p>
            <a:r>
              <a:rPr lang="nl-NL" dirty="0"/>
              <a:t>Bron: </a:t>
            </a:r>
            <a:r>
              <a:rPr lang="nl-NL" dirty="0" err="1"/>
              <a:t>www.vgz.nl</a:t>
            </a:r>
            <a:r>
              <a:rPr lang="nl-NL" dirty="0"/>
              <a:t>/</a:t>
            </a:r>
            <a:r>
              <a:rPr lang="nl-NL" dirty="0" err="1"/>
              <a:t>mindfulness</a:t>
            </a:r>
            <a:r>
              <a:rPr lang="nl-NL" dirty="0"/>
              <a:t>-coach-app</a:t>
            </a:r>
          </a:p>
        </p:txBody>
      </p:sp>
    </p:spTree>
    <p:extLst>
      <p:ext uri="{BB962C8B-B14F-4D97-AF65-F5344CB8AC3E}">
        <p14:creationId xmlns:p14="http://schemas.microsoft.com/office/powerpoint/2010/main" val="2770702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Zelf een QR-code maken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5"/>
            <a:ext cx="6519041" cy="4351338"/>
          </a:xfrm>
        </p:spPr>
        <p:txBody>
          <a:bodyPr/>
          <a:lstStyle/>
          <a:p>
            <a:pPr marL="0" indent="0">
              <a:buNone/>
            </a:pPr>
            <a:r>
              <a:rPr lang="nl-NL" dirty="0"/>
              <a:t>Wil je je collega’s of patiënten naar een bepaalde site brengen? Maak dan je eigen QR-codes aan op: </a:t>
            </a:r>
          </a:p>
          <a:p>
            <a:pPr marL="0" indent="0">
              <a:buNone/>
            </a:pPr>
            <a:br>
              <a:rPr lang="nl-NL" dirty="0"/>
            </a:br>
            <a:r>
              <a:rPr lang="nl-NL" u="sng" dirty="0">
                <a:hlinkClick r:id="rId3"/>
              </a:rPr>
              <a:t>https://gratisqrcode.nl/aanmaken</a:t>
            </a:r>
            <a:r>
              <a:rPr lang="nl-NL" dirty="0"/>
              <a:t> </a:t>
            </a:r>
          </a:p>
          <a:p>
            <a:pPr marL="0" indent="0">
              <a:buNone/>
            </a:pPr>
            <a:br>
              <a:rPr lang="nl-NL" dirty="0"/>
            </a:br>
            <a:r>
              <a:rPr lang="nl-NL" dirty="0" err="1"/>
              <a:t>P.s.</a:t>
            </a:r>
            <a:r>
              <a:rPr lang="nl-NL" dirty="0"/>
              <a:t> Je wordt 1 x gevraagd te doneren, klik je weg en je kunt los!</a:t>
            </a:r>
          </a:p>
          <a:p>
            <a:endParaRPr lang="nl-NL" dirty="0"/>
          </a:p>
        </p:txBody>
      </p:sp>
      <p:pic>
        <p:nvPicPr>
          <p:cNvPr id="4" name="Afbeelding 3">
            <a:extLst>
              <a:ext uri="{FF2B5EF4-FFF2-40B4-BE49-F238E27FC236}">
                <a16:creationId xmlns:a16="http://schemas.microsoft.com/office/drawing/2014/main" id="{E1F86E86-AFAD-3B38-5545-01498FE246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002" y="1491247"/>
            <a:ext cx="4189956" cy="4189956"/>
          </a:xfrm>
          <a:prstGeom prst="rect">
            <a:avLst/>
          </a:prstGeom>
        </p:spPr>
      </p:pic>
      <p:sp>
        <p:nvSpPr>
          <p:cNvPr id="3" name="Tekstvak 2">
            <a:extLst>
              <a:ext uri="{FF2B5EF4-FFF2-40B4-BE49-F238E27FC236}">
                <a16:creationId xmlns:a16="http://schemas.microsoft.com/office/drawing/2014/main" id="{E807BFCF-306C-F228-D177-D8F76634E893}"/>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spTree>
    <p:extLst>
      <p:ext uri="{BB962C8B-B14F-4D97-AF65-F5344CB8AC3E}">
        <p14:creationId xmlns:p14="http://schemas.microsoft.com/office/powerpoint/2010/main" val="2116426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b="1" dirty="0"/>
              <a:t>Word bestand opslaan als pdf</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2534889" y="1198181"/>
            <a:ext cx="9616967" cy="5833241"/>
          </a:xfrm>
        </p:spPr>
        <p:txBody>
          <a:bodyPr>
            <a:normAutofit fontScale="55000" lnSpcReduction="20000"/>
          </a:bodyPr>
          <a:lstStyle/>
          <a:p>
            <a:pPr marL="0" indent="0">
              <a:buNone/>
            </a:pPr>
            <a:r>
              <a:rPr lang="nl-NL" sz="5100" dirty="0"/>
              <a:t>Een pdf kan in principe niet meer gewijzigd worden. </a:t>
            </a:r>
            <a:br>
              <a:rPr lang="nl-NL" sz="5100" dirty="0"/>
            </a:br>
            <a:r>
              <a:rPr lang="nl-NL" sz="5100" dirty="0"/>
              <a:t>Om die reden wordt het veel gebruikt om bijvoorbeeld nieuwsbrieven rond te sturen of officiële documenten. </a:t>
            </a:r>
          </a:p>
          <a:p>
            <a:pPr marL="0" indent="0">
              <a:buNone/>
            </a:pPr>
            <a:r>
              <a:rPr lang="nl-NL" sz="3300" dirty="0"/>
              <a:t>  </a:t>
            </a:r>
            <a:br>
              <a:rPr lang="nl-NL" sz="5100" dirty="0"/>
            </a:br>
            <a:r>
              <a:rPr lang="nl-NL" sz="5100" dirty="0"/>
              <a:t>Sla het document eerst als Word-bestand op. </a:t>
            </a:r>
            <a:br>
              <a:rPr lang="nl-NL" sz="5100" dirty="0"/>
            </a:br>
            <a:r>
              <a:rPr lang="nl-NL" sz="5100" dirty="0"/>
              <a:t>Maak er daarna een pdf van:</a:t>
            </a:r>
          </a:p>
          <a:p>
            <a:pPr fontAlgn="base"/>
            <a:r>
              <a:rPr lang="nl-NL" sz="5100" dirty="0"/>
              <a:t>Klik in het Lint op het tabblad </a:t>
            </a:r>
            <a:r>
              <a:rPr lang="nl-NL" sz="5100" b="1" dirty="0"/>
              <a:t>Bestand</a:t>
            </a:r>
            <a:r>
              <a:rPr lang="nl-NL" sz="5100" dirty="0"/>
              <a:t>.</a:t>
            </a:r>
          </a:p>
          <a:p>
            <a:pPr fontAlgn="base"/>
            <a:r>
              <a:rPr lang="nl-NL" sz="5100" dirty="0"/>
              <a:t>Klik op </a:t>
            </a:r>
            <a:r>
              <a:rPr lang="nl-NL" sz="5100" b="1" dirty="0"/>
              <a:t>Exporteren</a:t>
            </a:r>
            <a:r>
              <a:rPr lang="nl-NL" sz="5100" dirty="0"/>
              <a:t>.</a:t>
            </a:r>
          </a:p>
          <a:p>
            <a:pPr fontAlgn="base"/>
            <a:r>
              <a:rPr lang="nl-NL" sz="5100" dirty="0"/>
              <a:t>Klik onder 'Exporteren' op </a:t>
            </a:r>
            <a:r>
              <a:rPr lang="nl-NL" sz="5100" b="1" dirty="0"/>
              <a:t>PDF of XPS maken</a:t>
            </a:r>
            <a:r>
              <a:rPr lang="nl-NL" sz="5100" dirty="0"/>
              <a:t> &gt; </a:t>
            </a:r>
            <a:r>
              <a:rPr lang="nl-NL" sz="5100" b="1" dirty="0"/>
              <a:t>PDF of XPS maken</a:t>
            </a:r>
            <a:r>
              <a:rPr lang="nl-NL" sz="5100" dirty="0"/>
              <a:t>.</a:t>
            </a:r>
          </a:p>
          <a:p>
            <a:pPr fontAlgn="base"/>
            <a:r>
              <a:rPr lang="nl-NL" sz="5100" dirty="0"/>
              <a:t>Blader naar de map waarin het bestand moet worden bewaard.</a:t>
            </a:r>
          </a:p>
          <a:p>
            <a:pPr fontAlgn="base"/>
            <a:r>
              <a:rPr lang="nl-NL" sz="5100" dirty="0"/>
              <a:t>Typ eventueel een andere naam voor het bestand.</a:t>
            </a:r>
          </a:p>
          <a:p>
            <a:pPr fontAlgn="base"/>
            <a:r>
              <a:rPr lang="nl-NL" sz="5100" dirty="0"/>
              <a:t>Klik op </a:t>
            </a:r>
            <a:r>
              <a:rPr lang="nl-NL" sz="5100" b="1" dirty="0"/>
              <a:t>Publiceren</a:t>
            </a:r>
            <a:r>
              <a:rPr lang="nl-NL" sz="5100" dirty="0"/>
              <a:t>.</a:t>
            </a:r>
          </a:p>
          <a:p>
            <a:pPr marL="0" indent="0">
              <a:buNone/>
            </a:pPr>
            <a:endParaRPr lang="nl-NL" dirty="0"/>
          </a:p>
        </p:txBody>
      </p:sp>
      <p:sp>
        <p:nvSpPr>
          <p:cNvPr id="4" name="Tekstvak 3">
            <a:extLst>
              <a:ext uri="{FF2B5EF4-FFF2-40B4-BE49-F238E27FC236}">
                <a16:creationId xmlns:a16="http://schemas.microsoft.com/office/drawing/2014/main" id="{7C0FF0E4-1219-21F6-9237-496642CFD79C}"/>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5122" name="Picture 2" descr="How to convert Word to PDF | Tech Advisor">
            <a:extLst>
              <a:ext uri="{FF2B5EF4-FFF2-40B4-BE49-F238E27FC236}">
                <a16:creationId xmlns:a16="http://schemas.microsoft.com/office/drawing/2014/main" id="{2B0F25EB-2418-60F7-E96B-AFC11CF786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7" t="2301" r="5251" b="11837"/>
          <a:stretch/>
        </p:blipFill>
        <p:spPr bwMode="auto">
          <a:xfrm>
            <a:off x="143552" y="3212845"/>
            <a:ext cx="2319458" cy="123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330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b="1" dirty="0"/>
              <a:t>Nooit meer je auto kwijt</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366346"/>
            <a:ext cx="10218684" cy="5833241"/>
          </a:xfrm>
        </p:spPr>
        <p:txBody>
          <a:bodyPr>
            <a:normAutofit/>
          </a:bodyPr>
          <a:lstStyle/>
          <a:p>
            <a:pPr marL="0" indent="0">
              <a:buNone/>
            </a:pPr>
            <a:r>
              <a:rPr lang="nl-NL" dirty="0"/>
              <a:t>Heb je na het winkelen soms moeite om de auto terug te</a:t>
            </a:r>
            <a:br>
              <a:rPr lang="nl-NL" dirty="0"/>
            </a:br>
            <a:r>
              <a:rPr lang="nl-NL" dirty="0"/>
              <a:t>vinden? Je bent niet de enige. Daar heeft de app </a:t>
            </a:r>
            <a:br>
              <a:rPr lang="nl-NL" dirty="0"/>
            </a:br>
            <a:r>
              <a:rPr lang="nl-NL" b="1" dirty="0"/>
              <a:t>Google </a:t>
            </a:r>
            <a:r>
              <a:rPr lang="nl-NL" b="1" dirty="0" err="1"/>
              <a:t>Maps</a:t>
            </a:r>
            <a:r>
              <a:rPr lang="nl-NL" b="1" dirty="0"/>
              <a:t> </a:t>
            </a:r>
            <a:r>
              <a:rPr lang="nl-NL" dirty="0"/>
              <a:t>(iOS en Android) een oplossing voor. </a:t>
            </a:r>
            <a:br>
              <a:rPr lang="nl-NL" dirty="0"/>
            </a:br>
            <a:br>
              <a:rPr lang="nl-NL" dirty="0"/>
            </a:br>
            <a:r>
              <a:rPr lang="nl-NL" dirty="0"/>
              <a:t>Wanneer je geparkeerd hebt, open je de app en druk je op de blauwe stip die je huidige locatie aangeeft. Vervolgens kies je in het menu </a:t>
            </a:r>
            <a:r>
              <a:rPr lang="nl-NL" b="1" dirty="0"/>
              <a:t>Instellen als parkeerplek </a:t>
            </a:r>
            <a:r>
              <a:rPr lang="nl-NL" dirty="0"/>
              <a:t>om een label van je parkeerplek aan de kaart toe te voegen. Na het winkelen kun je via de app de kortste route naar je auto zien.</a:t>
            </a:r>
          </a:p>
        </p:txBody>
      </p:sp>
      <p:pic>
        <p:nvPicPr>
          <p:cNvPr id="1026" name="Picture 2" descr="Google Maps: Navigatie en OV - Apps op Google Play">
            <a:extLst>
              <a:ext uri="{FF2B5EF4-FFF2-40B4-BE49-F238E27FC236}">
                <a16:creationId xmlns:a16="http://schemas.microsoft.com/office/drawing/2014/main" id="{B5EA9347-4F71-AD1F-4FA1-D008AD627A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63" t="9759" r="19262" b="6111"/>
          <a:stretch/>
        </p:blipFill>
        <p:spPr bwMode="auto">
          <a:xfrm>
            <a:off x="10723809" y="4285623"/>
            <a:ext cx="1363088" cy="1874528"/>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57E2FC9B-821D-7449-087E-99746585D305}"/>
              </a:ext>
            </a:extLst>
          </p:cNvPr>
          <p:cNvSpPr txBox="1"/>
          <p:nvPr/>
        </p:nvSpPr>
        <p:spPr>
          <a:xfrm>
            <a:off x="9649637" y="6411366"/>
            <a:ext cx="2542363" cy="369332"/>
          </a:xfrm>
          <a:prstGeom prst="rect">
            <a:avLst/>
          </a:prstGeom>
          <a:noFill/>
        </p:spPr>
        <p:txBody>
          <a:bodyPr wrap="none" rtlCol="0">
            <a:spAutoFit/>
          </a:bodyPr>
          <a:lstStyle/>
          <a:p>
            <a:r>
              <a:rPr lang="nl-NL" dirty="0"/>
              <a:t>Bron: </a:t>
            </a:r>
            <a:r>
              <a:rPr lang="nl-NL" dirty="0">
                <a:hlinkClick r:id="rId4"/>
              </a:rPr>
              <a:t>Consumentenbond</a:t>
            </a:r>
            <a:endParaRPr lang="nl-NL" dirty="0"/>
          </a:p>
        </p:txBody>
      </p:sp>
    </p:spTree>
    <p:extLst>
      <p:ext uri="{BB962C8B-B14F-4D97-AF65-F5344CB8AC3E}">
        <p14:creationId xmlns:p14="http://schemas.microsoft.com/office/powerpoint/2010/main" val="2676589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b="1" dirty="0"/>
              <a:t>Waar is de muisaanwijzer?</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135119"/>
            <a:ext cx="10133870" cy="5833241"/>
          </a:xfrm>
        </p:spPr>
        <p:txBody>
          <a:bodyPr>
            <a:normAutofit/>
          </a:bodyPr>
          <a:lstStyle/>
          <a:p>
            <a:pPr marL="0" indent="0">
              <a:buNone/>
            </a:pPr>
            <a:r>
              <a:rPr lang="nl-NL" dirty="0"/>
              <a:t>Zeker wanneer je een </a:t>
            </a:r>
            <a:r>
              <a:rPr lang="nl-NL" dirty="0" err="1"/>
              <a:t>MacBook</a:t>
            </a:r>
            <a:r>
              <a:rPr lang="nl-NL" dirty="0"/>
              <a:t> met een </a:t>
            </a:r>
            <a:r>
              <a:rPr lang="nl-NL" dirty="0" err="1"/>
              <a:t>hoogresolutiescherm</a:t>
            </a:r>
            <a:r>
              <a:rPr lang="nl-NL" dirty="0"/>
              <a:t> hebt, is het soms goed kijken waar de muisaanwijzer zich bevindt. Gelukkig heeft OS X een hulpje dat je kan helpen. </a:t>
            </a:r>
          </a:p>
          <a:p>
            <a:pPr marL="0" indent="0">
              <a:buNone/>
            </a:pPr>
            <a:r>
              <a:rPr lang="nl-NL" sz="1600" dirty="0"/>
              <a:t>   </a:t>
            </a:r>
          </a:p>
          <a:p>
            <a:pPr fontAlgn="base"/>
            <a:r>
              <a:rPr lang="nl-NL" dirty="0"/>
              <a:t>Ga naar </a:t>
            </a:r>
            <a:r>
              <a:rPr lang="nl-NL" b="1" dirty="0"/>
              <a:t>Systeemvoorkeuren</a:t>
            </a:r>
            <a:r>
              <a:rPr lang="nl-NL" dirty="0"/>
              <a:t> &gt; </a:t>
            </a:r>
            <a:r>
              <a:rPr lang="nl-NL" b="1" dirty="0"/>
              <a:t>Toegankelijkheid</a:t>
            </a:r>
          </a:p>
          <a:p>
            <a:pPr fontAlgn="base"/>
            <a:r>
              <a:rPr lang="nl-NL" dirty="0"/>
              <a:t>Kies aan de linkerkant voor </a:t>
            </a:r>
            <a:r>
              <a:rPr lang="nl-NL" b="1" dirty="0"/>
              <a:t>Beeldschermen</a:t>
            </a:r>
          </a:p>
          <a:p>
            <a:pPr fontAlgn="base"/>
            <a:r>
              <a:rPr lang="nl-NL" dirty="0"/>
              <a:t>Zet een vinkje voor </a:t>
            </a:r>
            <a:r>
              <a:rPr lang="nl-NL" b="1" dirty="0"/>
              <a:t>‘Bepaal waar de aanwijzer zich bevindt door ermee te schudden’ </a:t>
            </a:r>
          </a:p>
          <a:p>
            <a:pPr marL="0" indent="0" fontAlgn="base">
              <a:buNone/>
            </a:pPr>
            <a:r>
              <a:rPr lang="nl-NL" sz="1600" dirty="0"/>
              <a:t>  </a:t>
            </a:r>
            <a:br>
              <a:rPr lang="nl-NL" dirty="0"/>
            </a:br>
            <a:r>
              <a:rPr lang="nl-NL" dirty="0"/>
              <a:t>Als je de muisaanwijzer ‘kwijt’ bent, moet je de muis even snel bewegen om het pijltje even tijdelijk wat groter en dus zichtbaarder te maken.</a:t>
            </a:r>
          </a:p>
        </p:txBody>
      </p:sp>
      <p:sp>
        <p:nvSpPr>
          <p:cNvPr id="7" name="Tekstvak 6">
            <a:extLst>
              <a:ext uri="{FF2B5EF4-FFF2-40B4-BE49-F238E27FC236}">
                <a16:creationId xmlns:a16="http://schemas.microsoft.com/office/drawing/2014/main" id="{AE43F189-A441-CAFB-CB70-F5B1FD28BAD0}"/>
              </a:ext>
            </a:extLst>
          </p:cNvPr>
          <p:cNvSpPr txBox="1"/>
          <p:nvPr/>
        </p:nvSpPr>
        <p:spPr>
          <a:xfrm>
            <a:off x="9649637" y="6411366"/>
            <a:ext cx="2542363" cy="369332"/>
          </a:xfrm>
          <a:prstGeom prst="rect">
            <a:avLst/>
          </a:prstGeom>
          <a:noFill/>
        </p:spPr>
        <p:txBody>
          <a:bodyPr wrap="none" rtlCol="0">
            <a:spAutoFit/>
          </a:bodyPr>
          <a:lstStyle/>
          <a:p>
            <a:r>
              <a:rPr lang="nl-NL" dirty="0"/>
              <a:t>Bron: </a:t>
            </a:r>
            <a:r>
              <a:rPr lang="nl-NL" dirty="0">
                <a:hlinkClick r:id="rId3"/>
              </a:rPr>
              <a:t>Consumentenbond</a:t>
            </a:r>
            <a:endParaRPr lang="nl-NL" dirty="0"/>
          </a:p>
        </p:txBody>
      </p:sp>
    </p:spTree>
    <p:extLst>
      <p:ext uri="{BB962C8B-B14F-4D97-AF65-F5344CB8AC3E}">
        <p14:creationId xmlns:p14="http://schemas.microsoft.com/office/powerpoint/2010/main" val="1378280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PowerPoint direct in de presentatiestand</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671147"/>
            <a:ext cx="10133870" cy="5833241"/>
          </a:xfrm>
        </p:spPr>
        <p:txBody>
          <a:bodyPr>
            <a:normAutofit/>
          </a:bodyPr>
          <a:lstStyle/>
          <a:p>
            <a:pPr marL="0" indent="0">
              <a:buNone/>
            </a:pPr>
            <a:r>
              <a:rPr lang="nl-NL" dirty="0"/>
              <a:t>Wist je dat je een PowerPointpresentatie zo op kunt slaan dat als je hem opent hij direct in de presentatiestand geopend wordt. #</a:t>
            </a:r>
            <a:r>
              <a:rPr lang="nl-NL" dirty="0" err="1"/>
              <a:t>hoevetisdat</a:t>
            </a:r>
            <a:r>
              <a:rPr lang="nl-NL" dirty="0"/>
              <a:t>?! </a:t>
            </a:r>
            <a:br>
              <a:rPr lang="nl-NL" dirty="0"/>
            </a:br>
            <a:br>
              <a:rPr lang="nl-NL" dirty="0"/>
            </a:br>
            <a:r>
              <a:rPr lang="nl-NL" dirty="0"/>
              <a:t>Je slaat hem dan niet op als pdf of als PPTX maar als </a:t>
            </a:r>
            <a:r>
              <a:rPr lang="nl-NL" b="1" dirty="0"/>
              <a:t>PPSX</a:t>
            </a:r>
            <a:r>
              <a:rPr lang="nl-NL" dirty="0"/>
              <a:t>. (Powerpointvoorstelling, is optie in het rijtje van het type</a:t>
            </a:r>
            <a:br>
              <a:rPr lang="nl-NL" dirty="0"/>
            </a:br>
            <a:r>
              <a:rPr lang="nl-NL" dirty="0"/>
              <a:t>document)</a:t>
            </a:r>
          </a:p>
        </p:txBody>
      </p:sp>
      <p:sp>
        <p:nvSpPr>
          <p:cNvPr id="5" name="Tekstvak 4">
            <a:extLst>
              <a:ext uri="{FF2B5EF4-FFF2-40B4-BE49-F238E27FC236}">
                <a16:creationId xmlns:a16="http://schemas.microsoft.com/office/drawing/2014/main" id="{B2F989C3-CC82-F03C-8C30-CD87E690CC44}"/>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1026" name="Picture 2" descr="What is a ppsx file?">
            <a:extLst>
              <a:ext uri="{FF2B5EF4-FFF2-40B4-BE49-F238E27FC236}">
                <a16:creationId xmlns:a16="http://schemas.microsoft.com/office/drawing/2014/main" id="{83B2D5CF-3CA6-6294-3F3C-A0C47B517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796" y="4274751"/>
            <a:ext cx="3648408" cy="182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286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Eenvoudig een YouTube video downloaden?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825625"/>
            <a:ext cx="9314793" cy="4351338"/>
          </a:xfrm>
        </p:spPr>
        <p:txBody>
          <a:bodyPr/>
          <a:lstStyle/>
          <a:p>
            <a:r>
              <a:rPr lang="nl-NL" dirty="0"/>
              <a:t>Klink op de link van het filmpje.</a:t>
            </a:r>
          </a:p>
          <a:p>
            <a:r>
              <a:rPr lang="nl-NL" dirty="0"/>
              <a:t>Zet na www. twee keer de letter s voor het woord YouTube en er opent een downloadprogramma.</a:t>
            </a:r>
          </a:p>
          <a:p>
            <a:r>
              <a:rPr lang="nl-NL" dirty="0"/>
              <a:t>Zoals: </a:t>
            </a:r>
            <a:r>
              <a:rPr lang="nl-NL" dirty="0" err="1"/>
              <a:t>www.ssyoutube.com</a:t>
            </a:r>
            <a:r>
              <a:rPr lang="nl-NL" dirty="0"/>
              <a:t>/</a:t>
            </a:r>
            <a:r>
              <a:rPr lang="nl-NL" dirty="0" err="1"/>
              <a:t>watch?v</a:t>
            </a:r>
            <a:r>
              <a:rPr lang="nl-NL" dirty="0"/>
              <a:t>=3fA_WcKSnV8</a:t>
            </a:r>
            <a:endParaRPr lang="nl-NL" dirty="0">
              <a:effectLst/>
            </a:endParaRPr>
          </a:p>
        </p:txBody>
      </p:sp>
      <p:sp>
        <p:nvSpPr>
          <p:cNvPr id="4" name="Tekstvak 3">
            <a:extLst>
              <a:ext uri="{FF2B5EF4-FFF2-40B4-BE49-F238E27FC236}">
                <a16:creationId xmlns:a16="http://schemas.microsoft.com/office/drawing/2014/main" id="{7C0FF0E4-1219-21F6-9237-496642CFD79C}"/>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6146" name="Picture 2" descr="YouTube">
            <a:extLst>
              <a:ext uri="{FF2B5EF4-FFF2-40B4-BE49-F238E27FC236}">
                <a16:creationId xmlns:a16="http://schemas.microsoft.com/office/drawing/2014/main" id="{37D2A124-3A59-C179-6967-9D51864446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51" r="192" b="37012"/>
          <a:stretch/>
        </p:blipFill>
        <p:spPr bwMode="auto">
          <a:xfrm>
            <a:off x="3769929" y="4098632"/>
            <a:ext cx="4652141" cy="123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886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Afbeelding bijsnijden in Word of PowerPoint</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825625"/>
            <a:ext cx="9314793" cy="4351338"/>
          </a:xfrm>
        </p:spPr>
        <p:txBody>
          <a:bodyPr/>
          <a:lstStyle/>
          <a:p>
            <a:r>
              <a:rPr lang="nl-NL" dirty="0">
                <a:effectLst/>
              </a:rPr>
              <a:t>Plak en selecteer de afbeelding in Word of PowerPoint</a:t>
            </a:r>
          </a:p>
          <a:p>
            <a:r>
              <a:rPr lang="nl-NL" dirty="0">
                <a:effectLst/>
              </a:rPr>
              <a:t>Klik bovenaan op het tabblad ‘Afbeeldingsopmaak’</a:t>
            </a:r>
          </a:p>
          <a:p>
            <a:r>
              <a:rPr lang="nl-NL" dirty="0"/>
              <a:t>Klik op ‘bijsnijden’</a:t>
            </a:r>
          </a:p>
          <a:p>
            <a:r>
              <a:rPr lang="nl-NL" dirty="0">
                <a:effectLst/>
              </a:rPr>
              <a:t>Snijd de afbeelding in het gewenste formaat</a:t>
            </a:r>
          </a:p>
          <a:p>
            <a:r>
              <a:rPr lang="nl-NL" dirty="0"/>
              <a:t>Klaar? Klik ergens anders in het document en je afbeelding wordt bijgesneden.</a:t>
            </a:r>
            <a:endParaRPr lang="nl-NL" dirty="0">
              <a:effectLst/>
            </a:endParaRPr>
          </a:p>
          <a:p>
            <a:endParaRPr lang="nl-NL" dirty="0">
              <a:effectLst/>
            </a:endParaRPr>
          </a:p>
        </p:txBody>
      </p:sp>
      <p:pic>
        <p:nvPicPr>
          <p:cNvPr id="5" name="Afbeelding 4">
            <a:extLst>
              <a:ext uri="{FF2B5EF4-FFF2-40B4-BE49-F238E27FC236}">
                <a16:creationId xmlns:a16="http://schemas.microsoft.com/office/drawing/2014/main" id="{700D717B-D6A5-6296-D62E-5772A8A3FE0C}"/>
              </a:ext>
            </a:extLst>
          </p:cNvPr>
          <p:cNvPicPr>
            <a:picLocks noChangeAspect="1"/>
          </p:cNvPicPr>
          <p:nvPr/>
        </p:nvPicPr>
        <p:blipFill>
          <a:blip r:embed="rId3"/>
          <a:stretch>
            <a:fillRect/>
          </a:stretch>
        </p:blipFill>
        <p:spPr>
          <a:xfrm>
            <a:off x="7115940" y="4479598"/>
            <a:ext cx="4128987" cy="1574362"/>
          </a:xfrm>
          <a:prstGeom prst="rect">
            <a:avLst/>
          </a:prstGeom>
        </p:spPr>
      </p:pic>
      <p:sp>
        <p:nvSpPr>
          <p:cNvPr id="7" name="Rechthoek 6">
            <a:extLst>
              <a:ext uri="{FF2B5EF4-FFF2-40B4-BE49-F238E27FC236}">
                <a16:creationId xmlns:a16="http://schemas.microsoft.com/office/drawing/2014/main" id="{613F1125-0756-F4A1-B4D9-18F5FE9AF300}"/>
              </a:ext>
            </a:extLst>
          </p:cNvPr>
          <p:cNvSpPr/>
          <p:nvPr/>
        </p:nvSpPr>
        <p:spPr>
          <a:xfrm>
            <a:off x="7115940" y="4479598"/>
            <a:ext cx="2154184" cy="4812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0000"/>
              </a:solidFill>
            </a:endParaRPr>
          </a:p>
        </p:txBody>
      </p:sp>
      <p:sp>
        <p:nvSpPr>
          <p:cNvPr id="10" name="Rechthoek 9">
            <a:extLst>
              <a:ext uri="{FF2B5EF4-FFF2-40B4-BE49-F238E27FC236}">
                <a16:creationId xmlns:a16="http://schemas.microsoft.com/office/drawing/2014/main" id="{0EE7E9B2-AE2D-9887-7200-F43440798D94}"/>
              </a:ext>
            </a:extLst>
          </p:cNvPr>
          <p:cNvSpPr/>
          <p:nvPr/>
        </p:nvSpPr>
        <p:spPr>
          <a:xfrm>
            <a:off x="10276709" y="4960883"/>
            <a:ext cx="968218" cy="945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26290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Geconcentreerd werken met bloktijden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657460"/>
            <a:ext cx="10754711" cy="4351338"/>
          </a:xfrm>
        </p:spPr>
        <p:txBody>
          <a:bodyPr>
            <a:normAutofit/>
          </a:bodyPr>
          <a:lstStyle/>
          <a:p>
            <a:pPr marL="0" indent="0">
              <a:buNone/>
            </a:pPr>
            <a:r>
              <a:rPr lang="nl-NL" dirty="0"/>
              <a:t>Wil je geconcentreerder werken? </a:t>
            </a:r>
            <a:br>
              <a:rPr lang="nl-NL" dirty="0"/>
            </a:br>
            <a:r>
              <a:rPr lang="nl-NL" dirty="0"/>
              <a:t>Probeer dan eens de </a:t>
            </a:r>
            <a:r>
              <a:rPr lang="nl-NL" dirty="0" err="1"/>
              <a:t>Pomodoro</a:t>
            </a:r>
            <a:r>
              <a:rPr lang="nl-NL" dirty="0"/>
              <a:t>-techniek.</a:t>
            </a:r>
            <a:br>
              <a:rPr lang="nl-NL" dirty="0"/>
            </a:br>
            <a:r>
              <a:rPr lang="nl-NL" sz="1600" dirty="0"/>
              <a:t>  </a:t>
            </a:r>
            <a:br>
              <a:rPr lang="nl-NL" dirty="0"/>
            </a:br>
            <a:r>
              <a:rPr lang="nl-NL" dirty="0"/>
              <a:t>Hierbij werk je in blokken van 25 minuten continu aan een bepaalde taak of project en wissel je dit steeds af met 5 minuten pauze. Na 3 of 4 van deze ‘</a:t>
            </a:r>
            <a:r>
              <a:rPr lang="nl-NL" dirty="0" err="1"/>
              <a:t>pomodoro’s</a:t>
            </a:r>
            <a:r>
              <a:rPr lang="nl-NL" dirty="0"/>
              <a:t>’ neem je een wat langere pauze van 15 minuten. </a:t>
            </a:r>
          </a:p>
          <a:p>
            <a:pPr marL="0" indent="0">
              <a:buNone/>
            </a:pPr>
            <a:r>
              <a:rPr lang="nl-NL" sz="1600" dirty="0"/>
              <a:t>  </a:t>
            </a:r>
            <a:br>
              <a:rPr lang="nl-NL" dirty="0"/>
            </a:br>
            <a:r>
              <a:rPr lang="nl-NL" dirty="0"/>
              <a:t>De timer werkt in de browser (</a:t>
            </a:r>
            <a:r>
              <a:rPr lang="nl-NL" dirty="0" err="1"/>
              <a:t>tomato-timer.com</a:t>
            </a:r>
            <a:r>
              <a:rPr lang="nl-NL" dirty="0"/>
              <a:t>).</a:t>
            </a:r>
            <a:endParaRPr lang="nl-NL" dirty="0">
              <a:effectLst/>
            </a:endParaRPr>
          </a:p>
        </p:txBody>
      </p:sp>
      <p:pic>
        <p:nvPicPr>
          <p:cNvPr id="8" name="Afbeelding 7">
            <a:extLst>
              <a:ext uri="{FF2B5EF4-FFF2-40B4-BE49-F238E27FC236}">
                <a16:creationId xmlns:a16="http://schemas.microsoft.com/office/drawing/2014/main" id="{5EDB1841-A928-50A1-48FA-EA5093E66B0B}"/>
              </a:ext>
            </a:extLst>
          </p:cNvPr>
          <p:cNvPicPr>
            <a:picLocks noChangeAspect="1"/>
          </p:cNvPicPr>
          <p:nvPr/>
        </p:nvPicPr>
        <p:blipFill>
          <a:blip r:embed="rId3"/>
          <a:stretch>
            <a:fillRect/>
          </a:stretch>
        </p:blipFill>
        <p:spPr>
          <a:xfrm>
            <a:off x="3827625" y="4971319"/>
            <a:ext cx="4775857" cy="1886681"/>
          </a:xfrm>
          <a:prstGeom prst="rect">
            <a:avLst/>
          </a:prstGeom>
        </p:spPr>
      </p:pic>
      <p:sp>
        <p:nvSpPr>
          <p:cNvPr id="11" name="Tekstvak 10">
            <a:extLst>
              <a:ext uri="{FF2B5EF4-FFF2-40B4-BE49-F238E27FC236}">
                <a16:creationId xmlns:a16="http://schemas.microsoft.com/office/drawing/2014/main" id="{DA4BDF00-289F-17DD-E476-FA81E6EA1B8F}"/>
              </a:ext>
            </a:extLst>
          </p:cNvPr>
          <p:cNvSpPr txBox="1"/>
          <p:nvPr/>
        </p:nvSpPr>
        <p:spPr>
          <a:xfrm>
            <a:off x="9649637" y="6411367"/>
            <a:ext cx="2542363" cy="369332"/>
          </a:xfrm>
          <a:prstGeom prst="rect">
            <a:avLst/>
          </a:prstGeom>
          <a:noFill/>
        </p:spPr>
        <p:txBody>
          <a:bodyPr wrap="none" rtlCol="0">
            <a:spAutoFit/>
          </a:bodyPr>
          <a:lstStyle/>
          <a:p>
            <a:r>
              <a:rPr lang="nl-NL" dirty="0"/>
              <a:t>Bron: </a:t>
            </a:r>
            <a:r>
              <a:rPr lang="nl-NL" dirty="0">
                <a:hlinkClick r:id="rId4"/>
              </a:rPr>
              <a:t>Consumentenbond</a:t>
            </a:r>
            <a:endParaRPr lang="nl-NL" dirty="0"/>
          </a:p>
        </p:txBody>
      </p:sp>
    </p:spTree>
    <p:extLst>
      <p:ext uri="{BB962C8B-B14F-4D97-AF65-F5344CB8AC3E}">
        <p14:creationId xmlns:p14="http://schemas.microsoft.com/office/powerpoint/2010/main" val="917780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Voor wereldreizigers</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415811"/>
            <a:ext cx="10754711" cy="4351338"/>
          </a:xfrm>
        </p:spPr>
        <p:txBody>
          <a:bodyPr>
            <a:normAutofit lnSpcReduction="10000"/>
          </a:bodyPr>
          <a:lstStyle/>
          <a:p>
            <a:pPr marL="0" indent="0">
              <a:buNone/>
            </a:pPr>
            <a:r>
              <a:rPr lang="nl-NL" dirty="0"/>
              <a:t>Het </a:t>
            </a:r>
            <a:r>
              <a:rPr lang="nl-NL" b="1" dirty="0"/>
              <a:t>ministerie van Buitenlandse zaken </a:t>
            </a:r>
            <a:r>
              <a:rPr lang="nl-NL" dirty="0"/>
              <a:t>heeft een informatiedienst gelanceerd voor Nederlanders die voor een vakantie of werk naar het buitenland gaan. Door je e-mailadres of mobiele nummer samen met je bestemming achter te laten, word je automatisch geïnformeerd wanneer de veiligheidssituatie ter plaatse verandert.</a:t>
            </a:r>
          </a:p>
          <a:p>
            <a:pPr marL="0" indent="0">
              <a:buNone/>
            </a:pPr>
            <a:br>
              <a:rPr lang="nl-NL" dirty="0"/>
            </a:br>
            <a:r>
              <a:rPr lang="nl-NL" dirty="0"/>
              <a:t>Er is ook een </a:t>
            </a:r>
            <a:r>
              <a:rPr lang="nl-NL" b="1" dirty="0"/>
              <a:t>Informatieservice Uitgebreid</a:t>
            </a:r>
            <a:r>
              <a:rPr lang="nl-NL" dirty="0"/>
              <a:t>. Hiervoor moet je meer gegevens achterlaten, maar dat maakt het makkelijker om je in geval van nood in het buitenland op te sporen en zorgt ervoor dat je ook berichten van de ambassade of het consulaat kunt</a:t>
            </a:r>
            <a:br>
              <a:rPr lang="nl-NL" dirty="0"/>
            </a:br>
            <a:r>
              <a:rPr lang="nl-NL" dirty="0"/>
              <a:t>ontvangen.</a:t>
            </a:r>
            <a:endParaRPr lang="nl-NL" dirty="0">
              <a:effectLst/>
            </a:endParaRPr>
          </a:p>
        </p:txBody>
      </p:sp>
      <p:sp>
        <p:nvSpPr>
          <p:cNvPr id="11" name="Tekstvak 10">
            <a:extLst>
              <a:ext uri="{FF2B5EF4-FFF2-40B4-BE49-F238E27FC236}">
                <a16:creationId xmlns:a16="http://schemas.microsoft.com/office/drawing/2014/main" id="{DA4BDF00-289F-17DD-E476-FA81E6EA1B8F}"/>
              </a:ext>
            </a:extLst>
          </p:cNvPr>
          <p:cNvSpPr txBox="1"/>
          <p:nvPr/>
        </p:nvSpPr>
        <p:spPr>
          <a:xfrm>
            <a:off x="9649637" y="6411367"/>
            <a:ext cx="2542363" cy="369332"/>
          </a:xfrm>
          <a:prstGeom prst="rect">
            <a:avLst/>
          </a:prstGeom>
          <a:noFill/>
        </p:spPr>
        <p:txBody>
          <a:bodyPr wrap="none" rtlCol="0">
            <a:spAutoFit/>
          </a:bodyPr>
          <a:lstStyle/>
          <a:p>
            <a:r>
              <a:rPr lang="nl-NL" dirty="0"/>
              <a:t>Bron: </a:t>
            </a:r>
            <a:r>
              <a:rPr lang="nl-NL" dirty="0">
                <a:hlinkClick r:id="rId3"/>
              </a:rPr>
              <a:t>Consumentenbond</a:t>
            </a:r>
            <a:endParaRPr lang="nl-NL" dirty="0"/>
          </a:p>
        </p:txBody>
      </p:sp>
      <p:pic>
        <p:nvPicPr>
          <p:cNvPr id="5" name="Afbeelding 4">
            <a:extLst>
              <a:ext uri="{FF2B5EF4-FFF2-40B4-BE49-F238E27FC236}">
                <a16:creationId xmlns:a16="http://schemas.microsoft.com/office/drawing/2014/main" id="{42F065ED-4476-A556-46E3-AEE5F53AB866}"/>
              </a:ext>
            </a:extLst>
          </p:cNvPr>
          <p:cNvPicPr>
            <a:picLocks noChangeAspect="1"/>
          </p:cNvPicPr>
          <p:nvPr/>
        </p:nvPicPr>
        <p:blipFill rotWithShape="1">
          <a:blip r:embed="rId4"/>
          <a:srcRect b="5080"/>
          <a:stretch/>
        </p:blipFill>
        <p:spPr>
          <a:xfrm>
            <a:off x="10110952" y="5027449"/>
            <a:ext cx="2081048" cy="1104154"/>
          </a:xfrm>
          <a:prstGeom prst="rect">
            <a:avLst/>
          </a:prstGeom>
        </p:spPr>
      </p:pic>
      <p:sp>
        <p:nvSpPr>
          <p:cNvPr id="7" name="Tekstvak 6">
            <a:extLst>
              <a:ext uri="{FF2B5EF4-FFF2-40B4-BE49-F238E27FC236}">
                <a16:creationId xmlns:a16="http://schemas.microsoft.com/office/drawing/2014/main" id="{3075394B-DAE7-A446-EE16-144B82F57E90}"/>
              </a:ext>
            </a:extLst>
          </p:cNvPr>
          <p:cNvSpPr txBox="1"/>
          <p:nvPr/>
        </p:nvSpPr>
        <p:spPr>
          <a:xfrm>
            <a:off x="2414750" y="5426156"/>
            <a:ext cx="7601607" cy="523220"/>
          </a:xfrm>
          <a:prstGeom prst="rect">
            <a:avLst/>
          </a:prstGeom>
          <a:noFill/>
        </p:spPr>
        <p:txBody>
          <a:bodyPr wrap="square" rtlCol="0">
            <a:spAutoFit/>
          </a:bodyPr>
          <a:lstStyle/>
          <a:p>
            <a:r>
              <a:rPr lang="nl-NL" sz="2800" b="1" dirty="0" err="1">
                <a:solidFill>
                  <a:schemeClr val="tx1">
                    <a:lumMod val="50000"/>
                    <a:lumOff val="50000"/>
                  </a:schemeClr>
                </a:solidFill>
                <a:latin typeface="Avenir Book" panose="02000503020000020003" pitchFamily="2" charset="0"/>
              </a:rPr>
              <a:t>www.informatieservice.nederlandwereldwijd.nl</a:t>
            </a:r>
            <a:endParaRPr lang="nl-NL" sz="2800" b="1"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1857122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De delete-knop op Mac</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657460"/>
            <a:ext cx="9167649" cy="4351338"/>
          </a:xfrm>
        </p:spPr>
        <p:txBody>
          <a:bodyPr>
            <a:noAutofit/>
          </a:bodyPr>
          <a:lstStyle/>
          <a:p>
            <a:pPr marL="0" indent="0">
              <a:buNone/>
            </a:pPr>
            <a:r>
              <a:rPr lang="nl-NL" dirty="0"/>
              <a:t>Veel Mac-toetsenborden hebben geen delete-knop. </a:t>
            </a:r>
            <a:br>
              <a:rPr lang="nl-NL" dirty="0"/>
            </a:br>
            <a:br>
              <a:rPr lang="nl-NL" dirty="0"/>
            </a:br>
            <a:r>
              <a:rPr lang="nl-NL" dirty="0"/>
              <a:t>Wil je op een Mac toch tekens die zich rechts van de cursor bevinden wissen, dan kan dit door de </a:t>
            </a:r>
            <a:r>
              <a:rPr lang="nl-NL" b="1" dirty="0" err="1"/>
              <a:t>fn</a:t>
            </a:r>
            <a:r>
              <a:rPr lang="nl-NL" b="1" dirty="0"/>
              <a:t> toets </a:t>
            </a:r>
            <a:r>
              <a:rPr lang="nl-NL" dirty="0"/>
              <a:t>ingedrukt te houden en vervolgens op de </a:t>
            </a:r>
            <a:r>
              <a:rPr lang="nl-NL" b="1" dirty="0"/>
              <a:t>Back </a:t>
            </a:r>
            <a:r>
              <a:rPr lang="nl-NL" b="1" dirty="0" err="1"/>
              <a:t>space</a:t>
            </a:r>
            <a:r>
              <a:rPr lang="nl-NL" b="1" dirty="0"/>
              <a:t> </a:t>
            </a:r>
            <a:br>
              <a:rPr lang="nl-NL" b="1" dirty="0"/>
            </a:br>
            <a:r>
              <a:rPr lang="nl-NL" dirty="0"/>
              <a:t>te drukken. </a:t>
            </a:r>
            <a:endParaRPr lang="nl-NL" dirty="0">
              <a:effectLst/>
            </a:endParaRPr>
          </a:p>
        </p:txBody>
      </p:sp>
      <p:sp>
        <p:nvSpPr>
          <p:cNvPr id="11" name="Tekstvak 10">
            <a:extLst>
              <a:ext uri="{FF2B5EF4-FFF2-40B4-BE49-F238E27FC236}">
                <a16:creationId xmlns:a16="http://schemas.microsoft.com/office/drawing/2014/main" id="{DA4BDF00-289F-17DD-E476-FA81E6EA1B8F}"/>
              </a:ext>
            </a:extLst>
          </p:cNvPr>
          <p:cNvSpPr txBox="1"/>
          <p:nvPr/>
        </p:nvSpPr>
        <p:spPr>
          <a:xfrm>
            <a:off x="9649637" y="6411367"/>
            <a:ext cx="2542363" cy="369332"/>
          </a:xfrm>
          <a:prstGeom prst="rect">
            <a:avLst/>
          </a:prstGeom>
          <a:noFill/>
        </p:spPr>
        <p:txBody>
          <a:bodyPr wrap="none" rtlCol="0">
            <a:spAutoFit/>
          </a:bodyPr>
          <a:lstStyle/>
          <a:p>
            <a:r>
              <a:rPr lang="nl-NL" dirty="0"/>
              <a:t>Bron: </a:t>
            </a:r>
            <a:r>
              <a:rPr lang="nl-NL" dirty="0">
                <a:hlinkClick r:id="rId3"/>
              </a:rPr>
              <a:t>Consumentenbond</a:t>
            </a:r>
            <a:endParaRPr lang="nl-NL" dirty="0"/>
          </a:p>
        </p:txBody>
      </p:sp>
      <p:pic>
        <p:nvPicPr>
          <p:cNvPr id="6146" name="Picture 2" descr="Delete Knop afbeeldingen, beelden en stockfoto's - iStock">
            <a:extLst>
              <a:ext uri="{FF2B5EF4-FFF2-40B4-BE49-F238E27FC236}">
                <a16:creationId xmlns:a16="http://schemas.microsoft.com/office/drawing/2014/main" id="{F6B4D200-B977-06E8-24E8-2C32360B78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68" t="20905" r="14926" b="12100"/>
          <a:stretch/>
        </p:blipFill>
        <p:spPr bwMode="auto">
          <a:xfrm>
            <a:off x="9576065" y="3941379"/>
            <a:ext cx="2012678" cy="1923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358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altLang="nl-NL" b="1" dirty="0">
                <a:ea typeface="Calibri" panose="020F0502020204030204" pitchFamily="34" charset="0"/>
                <a:cs typeface="Times New Roman" panose="02020603050405020304" pitchFamily="18" charset="0"/>
              </a:rPr>
              <a:t>Snel foto’s selecteren op je iPhone</a:t>
            </a:r>
            <a:endParaRPr lang="nl-NL" dirty="0"/>
          </a:p>
        </p:txBody>
      </p:sp>
      <p:sp>
        <p:nvSpPr>
          <p:cNvPr id="7" name="Tekstvak 6">
            <a:extLst>
              <a:ext uri="{FF2B5EF4-FFF2-40B4-BE49-F238E27FC236}">
                <a16:creationId xmlns:a16="http://schemas.microsoft.com/office/drawing/2014/main" id="{90541592-61BF-65D6-4C7F-E935A7702FDB}"/>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8" name="Picture 2" descr="iPhone-tips: snel foto's selecteren">
            <a:extLst>
              <a:ext uri="{FF2B5EF4-FFF2-40B4-BE49-F238E27FC236}">
                <a16:creationId xmlns:a16="http://schemas.microsoft.com/office/drawing/2014/main" id="{9645CDD2-2306-64D7-CAFD-E87ACF3EC3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15" t="283" r="27162" b="-283"/>
          <a:stretch/>
        </p:blipFill>
        <p:spPr bwMode="auto">
          <a:xfrm>
            <a:off x="107684" y="1973296"/>
            <a:ext cx="3515741" cy="3841629"/>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3">
            <a:extLst>
              <a:ext uri="{FF2B5EF4-FFF2-40B4-BE49-F238E27FC236}">
                <a16:creationId xmlns:a16="http://schemas.microsoft.com/office/drawing/2014/main" id="{DACAA1B2-8BB1-3DD2-50EE-F4BA40206CD3}"/>
              </a:ext>
            </a:extLst>
          </p:cNvPr>
          <p:cNvSpPr>
            <a:spLocks noGrp="1"/>
          </p:cNvSpPr>
          <p:nvPr>
            <p:ph idx="1"/>
          </p:nvPr>
        </p:nvSpPr>
        <p:spPr>
          <a:xfrm>
            <a:off x="3744325" y="1387366"/>
            <a:ext cx="8111344" cy="5013490"/>
          </a:xfrm>
        </p:spPr>
        <p:txBody>
          <a:bodyPr>
            <a:normAutofit fontScale="92500" lnSpcReduction="20000"/>
          </a:bodyPr>
          <a:lstStyle/>
          <a:p>
            <a:pPr marL="0" indent="0">
              <a:buNone/>
            </a:pPr>
            <a:r>
              <a:rPr lang="nl-NL" sz="3000" dirty="0">
                <a:latin typeface="Avenir Book" panose="02000503020000020003" pitchFamily="2" charset="0"/>
              </a:rPr>
              <a:t>Wanneer je veel foto’s tegelijk wil selecteren, bijvoorbeeld om ze te verwijderen, is het niet nodig om ze allemaal een voor een aan te tikken. Het gaat namelijk veel sneller met een handige veegbeweging. </a:t>
            </a:r>
          </a:p>
          <a:p>
            <a:pPr marL="0" indent="0">
              <a:buNone/>
            </a:pPr>
            <a:endParaRPr lang="nl-NL" sz="3000" dirty="0"/>
          </a:p>
          <a:p>
            <a:r>
              <a:rPr lang="nl-NL" sz="3000" dirty="0"/>
              <a:t>Tik eerst rechtsboven op ‘Selecteer’</a:t>
            </a:r>
          </a:p>
          <a:p>
            <a:r>
              <a:rPr lang="nl-NL" sz="3000" dirty="0"/>
              <a:t>Vervolgens veeg je gewoon over het scherm. </a:t>
            </a:r>
          </a:p>
          <a:p>
            <a:r>
              <a:rPr lang="nl-NL" sz="3000" dirty="0">
                <a:latin typeface="Avenir Book" panose="02000503020000020003" pitchFamily="2" charset="0"/>
              </a:rPr>
              <a:t>Begin met een horizontale beweging (omdat je anders gaat scrollen in plaats van selecteren) en ga vervolgens naar beneden tot alle gewenste foto’s geselecteerd zijn. </a:t>
            </a:r>
          </a:p>
          <a:p>
            <a:pPr marL="0" indent="0">
              <a:buNone/>
            </a:pPr>
            <a:r>
              <a:rPr lang="nl-NL" sz="3000" dirty="0">
                <a:latin typeface="Avenir Book" panose="02000503020000020003" pitchFamily="2" charset="0"/>
              </a:rPr>
              <a:t>Sneller kan niet!</a:t>
            </a:r>
          </a:p>
          <a:p>
            <a:endParaRPr lang="nl-NL" dirty="0"/>
          </a:p>
        </p:txBody>
      </p:sp>
    </p:spTree>
    <p:extLst>
      <p:ext uri="{BB962C8B-B14F-4D97-AF65-F5344CB8AC3E}">
        <p14:creationId xmlns:p14="http://schemas.microsoft.com/office/powerpoint/2010/main" val="89215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err="1"/>
              <a:t>DigiHulplijn</a:t>
            </a:r>
            <a:r>
              <a:rPr lang="nl-NL" dirty="0"/>
              <a:t> voor iedereen</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841124" y="1710011"/>
            <a:ext cx="5888421" cy="4351338"/>
          </a:xfrm>
        </p:spPr>
        <p:txBody>
          <a:bodyPr>
            <a:normAutofit/>
          </a:bodyPr>
          <a:lstStyle/>
          <a:p>
            <a:pPr marL="0" indent="0">
              <a:buNone/>
            </a:pPr>
            <a:r>
              <a:rPr lang="nl-NL" dirty="0"/>
              <a:t>Getrainde vrijwilligers helpen je op weg met al je vragen over je computer, laptop, mobiel én tablet. </a:t>
            </a:r>
          </a:p>
          <a:p>
            <a:pPr marL="0" indent="0">
              <a:buNone/>
            </a:pPr>
            <a:endParaRPr lang="nl-NL" dirty="0"/>
          </a:p>
          <a:p>
            <a:pPr marL="0" indent="0">
              <a:buNone/>
            </a:pPr>
            <a:r>
              <a:rPr lang="nl-NL" dirty="0"/>
              <a:t>Bel de </a:t>
            </a:r>
            <a:r>
              <a:rPr lang="nl-NL" dirty="0" err="1"/>
              <a:t>DigiHulplijn</a:t>
            </a:r>
            <a:r>
              <a:rPr lang="nl-NL" dirty="0"/>
              <a:t> gratis van</a:t>
            </a:r>
            <a:r>
              <a:rPr lang="nl-NL" b="1" dirty="0"/>
              <a:t> maandag t/m vrijdag tussen 09.00 – en 17.00 uur.</a:t>
            </a:r>
          </a:p>
          <a:p>
            <a:pPr marL="0" indent="0">
              <a:buNone/>
            </a:pPr>
            <a:endParaRPr lang="nl-NL" b="1" dirty="0"/>
          </a:p>
          <a:p>
            <a:pPr marL="0" indent="0">
              <a:buNone/>
            </a:pPr>
            <a:r>
              <a:rPr lang="nl-NL" sz="4000" b="1" dirty="0"/>
              <a:t>     </a:t>
            </a:r>
            <a:r>
              <a:rPr lang="nl-NL" b="1" dirty="0"/>
              <a:t>0800-1508 </a:t>
            </a:r>
            <a:endParaRPr lang="nl-NL" dirty="0"/>
          </a:p>
        </p:txBody>
      </p:sp>
      <p:pic>
        <p:nvPicPr>
          <p:cNvPr id="3" name="Afbeelding 2">
            <a:extLst>
              <a:ext uri="{FF2B5EF4-FFF2-40B4-BE49-F238E27FC236}">
                <a16:creationId xmlns:a16="http://schemas.microsoft.com/office/drawing/2014/main" id="{3D56C883-341F-BC4B-F196-F52DCA230F0A}"/>
              </a:ext>
            </a:extLst>
          </p:cNvPr>
          <p:cNvPicPr>
            <a:picLocks noChangeAspect="1"/>
          </p:cNvPicPr>
          <p:nvPr/>
        </p:nvPicPr>
        <p:blipFill>
          <a:blip r:embed="rId3"/>
          <a:stretch>
            <a:fillRect/>
          </a:stretch>
        </p:blipFill>
        <p:spPr>
          <a:xfrm>
            <a:off x="332390" y="2012211"/>
            <a:ext cx="5336628" cy="3557752"/>
          </a:xfrm>
          <a:prstGeom prst="rect">
            <a:avLst/>
          </a:prstGeom>
        </p:spPr>
      </p:pic>
      <p:pic>
        <p:nvPicPr>
          <p:cNvPr id="6" name="Graphic 5" descr="Callcenter met effen opvulling">
            <a:extLst>
              <a:ext uri="{FF2B5EF4-FFF2-40B4-BE49-F238E27FC236}">
                <a16:creationId xmlns:a16="http://schemas.microsoft.com/office/drawing/2014/main" id="{F7A0299A-235F-F49A-EEBA-F6D7998FDA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5207" y="5207082"/>
            <a:ext cx="725762" cy="725762"/>
          </a:xfrm>
          <a:prstGeom prst="rect">
            <a:avLst/>
          </a:prstGeom>
        </p:spPr>
      </p:pic>
      <p:sp>
        <p:nvSpPr>
          <p:cNvPr id="8" name="Tekstvak 7">
            <a:extLst>
              <a:ext uri="{FF2B5EF4-FFF2-40B4-BE49-F238E27FC236}">
                <a16:creationId xmlns:a16="http://schemas.microsoft.com/office/drawing/2014/main" id="{E04E4CDA-A364-0918-6A49-705A0880EBA0}"/>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spTree>
    <p:extLst>
      <p:ext uri="{BB962C8B-B14F-4D97-AF65-F5344CB8AC3E}">
        <p14:creationId xmlns:p14="http://schemas.microsoft.com/office/powerpoint/2010/main" val="65877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Wie wijzigt wat?</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657460"/>
            <a:ext cx="8389884" cy="4351338"/>
          </a:xfrm>
        </p:spPr>
        <p:txBody>
          <a:bodyPr>
            <a:noAutofit/>
          </a:bodyPr>
          <a:lstStyle/>
          <a:p>
            <a:pPr marL="0" indent="0">
              <a:buNone/>
            </a:pPr>
            <a:r>
              <a:rPr lang="nl-NL" dirty="0"/>
              <a:t>Als er door meerdere mensen wordt gewerkt aan een Word-document, kun je dankzij de functie </a:t>
            </a:r>
            <a:r>
              <a:rPr lang="nl-NL" b="1" dirty="0"/>
              <a:t>Wijzigingen</a:t>
            </a:r>
            <a:r>
              <a:rPr lang="nl-NL" dirty="0"/>
              <a:t> (onder </a:t>
            </a:r>
            <a:r>
              <a:rPr lang="nl-NL" b="1" dirty="0"/>
              <a:t>Controleren</a:t>
            </a:r>
            <a:r>
              <a:rPr lang="nl-NL" dirty="0"/>
              <a:t>) bijhouden wie welke wijzigingen heeft gedaan. </a:t>
            </a:r>
            <a:br>
              <a:rPr lang="nl-NL" dirty="0"/>
            </a:br>
            <a:br>
              <a:rPr lang="nl-NL" dirty="0"/>
            </a:br>
            <a:r>
              <a:rPr lang="nl-NL" dirty="0"/>
              <a:t>Excel beschikt over een soortgelijke functie die te vinden is op dezelfde plek. Kies hier vervolgens </a:t>
            </a:r>
            <a:r>
              <a:rPr lang="nl-NL" b="1" dirty="0"/>
              <a:t>Wijzigingen markeren </a:t>
            </a:r>
            <a:r>
              <a:rPr lang="nl-NL" dirty="0"/>
              <a:t>en er is tevens aan te geven van wie, wanneer en op welke plekken in het werkblad de wijzingen zichtbaar moeten worden gemaakt.</a:t>
            </a:r>
            <a:endParaRPr lang="nl-NL" dirty="0">
              <a:effectLst/>
            </a:endParaRPr>
          </a:p>
        </p:txBody>
      </p:sp>
      <p:sp>
        <p:nvSpPr>
          <p:cNvPr id="11" name="Tekstvak 10">
            <a:extLst>
              <a:ext uri="{FF2B5EF4-FFF2-40B4-BE49-F238E27FC236}">
                <a16:creationId xmlns:a16="http://schemas.microsoft.com/office/drawing/2014/main" id="{DA4BDF00-289F-17DD-E476-FA81E6EA1B8F}"/>
              </a:ext>
            </a:extLst>
          </p:cNvPr>
          <p:cNvSpPr txBox="1"/>
          <p:nvPr/>
        </p:nvSpPr>
        <p:spPr>
          <a:xfrm>
            <a:off x="9649637" y="6411367"/>
            <a:ext cx="2542363" cy="369332"/>
          </a:xfrm>
          <a:prstGeom prst="rect">
            <a:avLst/>
          </a:prstGeom>
          <a:noFill/>
        </p:spPr>
        <p:txBody>
          <a:bodyPr wrap="none" rtlCol="0">
            <a:spAutoFit/>
          </a:bodyPr>
          <a:lstStyle/>
          <a:p>
            <a:r>
              <a:rPr lang="nl-NL" dirty="0"/>
              <a:t>Bron: </a:t>
            </a:r>
            <a:r>
              <a:rPr lang="nl-NL" dirty="0">
                <a:hlinkClick r:id="rId3"/>
              </a:rPr>
              <a:t>Consumentenbond</a:t>
            </a:r>
            <a:endParaRPr lang="nl-NL" dirty="0"/>
          </a:p>
        </p:txBody>
      </p:sp>
      <p:pic>
        <p:nvPicPr>
          <p:cNvPr id="6148" name="Picture 4" descr="gratis Bovenaanzicht Foto Van Mensen In De Buurt Van Houten Tafel Stockfoto">
            <a:extLst>
              <a:ext uri="{FF2B5EF4-FFF2-40B4-BE49-F238E27FC236}">
                <a16:creationId xmlns:a16="http://schemas.microsoft.com/office/drawing/2014/main" id="{2B7771A6-24BF-0723-0D7D-26883130E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518" y="2789095"/>
            <a:ext cx="3112909" cy="2077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098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Oma weet raad</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657460"/>
            <a:ext cx="7781159" cy="4351338"/>
          </a:xfrm>
        </p:spPr>
        <p:txBody>
          <a:bodyPr>
            <a:noAutofit/>
          </a:bodyPr>
          <a:lstStyle/>
          <a:p>
            <a:pPr marL="0" indent="0">
              <a:buNone/>
            </a:pPr>
            <a:r>
              <a:rPr lang="nl-NL" b="1" dirty="0"/>
              <a:t>Oma Weet Raad </a:t>
            </a:r>
            <a:r>
              <a:rPr lang="nl-NL" dirty="0"/>
              <a:t>is dé onlineplek voor tips en adviezen uit grootmoeders tijd. </a:t>
            </a:r>
          </a:p>
          <a:p>
            <a:pPr marL="0" indent="0">
              <a:buNone/>
            </a:pPr>
            <a:br>
              <a:rPr lang="nl-NL" dirty="0"/>
            </a:br>
            <a:r>
              <a:rPr lang="nl-NL" dirty="0"/>
              <a:t>De inmiddels honderden tips zijn onderverdeeld in rubrieken als Vlekken, Tuin, Gezondheid en Keuken. </a:t>
            </a:r>
          </a:p>
          <a:p>
            <a:pPr marL="0" indent="0">
              <a:buNone/>
            </a:pPr>
            <a:br>
              <a:rPr lang="nl-NL" dirty="0"/>
            </a:br>
            <a:r>
              <a:rPr lang="nl-NL" dirty="0"/>
              <a:t>En als je nog een goede tip weet die nog niet op de site staat, kun je die zelf aan oma’s collectie toevoegen.</a:t>
            </a:r>
            <a:endParaRPr lang="nl-NL" dirty="0">
              <a:effectLst/>
            </a:endParaRPr>
          </a:p>
        </p:txBody>
      </p:sp>
      <p:sp>
        <p:nvSpPr>
          <p:cNvPr id="11" name="Tekstvak 10">
            <a:extLst>
              <a:ext uri="{FF2B5EF4-FFF2-40B4-BE49-F238E27FC236}">
                <a16:creationId xmlns:a16="http://schemas.microsoft.com/office/drawing/2014/main" id="{DA4BDF00-289F-17DD-E476-FA81E6EA1B8F}"/>
              </a:ext>
            </a:extLst>
          </p:cNvPr>
          <p:cNvSpPr txBox="1"/>
          <p:nvPr/>
        </p:nvSpPr>
        <p:spPr>
          <a:xfrm>
            <a:off x="9649637" y="6411367"/>
            <a:ext cx="2542363" cy="369332"/>
          </a:xfrm>
          <a:prstGeom prst="rect">
            <a:avLst/>
          </a:prstGeom>
          <a:noFill/>
        </p:spPr>
        <p:txBody>
          <a:bodyPr wrap="none" rtlCol="0">
            <a:spAutoFit/>
          </a:bodyPr>
          <a:lstStyle/>
          <a:p>
            <a:r>
              <a:rPr lang="nl-NL" dirty="0"/>
              <a:t>Bron: </a:t>
            </a:r>
            <a:r>
              <a:rPr lang="nl-NL" dirty="0">
                <a:hlinkClick r:id="rId3"/>
              </a:rPr>
              <a:t>Consumentenbond</a:t>
            </a:r>
            <a:endParaRPr lang="nl-NL" dirty="0"/>
          </a:p>
        </p:txBody>
      </p:sp>
      <p:pic>
        <p:nvPicPr>
          <p:cNvPr id="4" name="Afbeelding 3">
            <a:extLst>
              <a:ext uri="{FF2B5EF4-FFF2-40B4-BE49-F238E27FC236}">
                <a16:creationId xmlns:a16="http://schemas.microsoft.com/office/drawing/2014/main" id="{8BDB3547-3527-2D5C-BF75-3FDA89C8FB99}"/>
              </a:ext>
            </a:extLst>
          </p:cNvPr>
          <p:cNvPicPr>
            <a:picLocks noChangeAspect="1"/>
          </p:cNvPicPr>
          <p:nvPr/>
        </p:nvPicPr>
        <p:blipFill>
          <a:blip r:embed="rId4"/>
          <a:stretch>
            <a:fillRect/>
          </a:stretch>
        </p:blipFill>
        <p:spPr>
          <a:xfrm>
            <a:off x="8619359" y="2643818"/>
            <a:ext cx="3346074" cy="2378622"/>
          </a:xfrm>
          <a:prstGeom prst="rect">
            <a:avLst/>
          </a:prstGeom>
        </p:spPr>
      </p:pic>
    </p:spTree>
    <p:extLst>
      <p:ext uri="{BB962C8B-B14F-4D97-AF65-F5344CB8AC3E}">
        <p14:creationId xmlns:p14="http://schemas.microsoft.com/office/powerpoint/2010/main" val="3647029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Reizigersvaccinaties</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4627180" y="1415811"/>
            <a:ext cx="7041931" cy="4351338"/>
          </a:xfrm>
        </p:spPr>
        <p:txBody>
          <a:bodyPr>
            <a:noAutofit/>
          </a:bodyPr>
          <a:lstStyle/>
          <a:p>
            <a:pPr marL="0" indent="0">
              <a:buNone/>
            </a:pPr>
            <a:r>
              <a:rPr lang="nl-NL" dirty="0"/>
              <a:t>Vraagt een patiënt zich af of hij bepaalde vaccinaties nodig heeft voor een reis naar het buitenland?</a:t>
            </a:r>
          </a:p>
          <a:p>
            <a:pPr marL="0" indent="0">
              <a:buNone/>
            </a:pPr>
            <a:r>
              <a:rPr lang="nl-NL" sz="1600" dirty="0"/>
              <a:t>  </a:t>
            </a:r>
          </a:p>
          <a:p>
            <a:pPr marL="0" indent="0">
              <a:buNone/>
            </a:pPr>
            <a:r>
              <a:rPr lang="nl-NL" dirty="0"/>
              <a:t>Op </a:t>
            </a:r>
            <a:r>
              <a:rPr lang="nl-NL" dirty="0">
                <a:hlinkClick r:id="rId3"/>
              </a:rPr>
              <a:t>www.ggdreisvaccinaties.nl</a:t>
            </a:r>
            <a:r>
              <a:rPr lang="nl-NL" dirty="0"/>
              <a:t> kun je de algemene informatie bekijken.</a:t>
            </a:r>
          </a:p>
          <a:p>
            <a:pPr marL="0" indent="0">
              <a:buNone/>
            </a:pPr>
            <a:r>
              <a:rPr lang="nl-NL" sz="1600" dirty="0"/>
              <a:t>  </a:t>
            </a:r>
          </a:p>
          <a:p>
            <a:pPr marL="0" indent="0">
              <a:buNone/>
            </a:pPr>
            <a:r>
              <a:rPr lang="nl-NL" dirty="0"/>
              <a:t>Persoons- en </a:t>
            </a:r>
            <a:r>
              <a:rPr lang="nl-NL" dirty="0" err="1"/>
              <a:t>reisgebonden</a:t>
            </a:r>
            <a:r>
              <a:rPr lang="nl-NL" dirty="0"/>
              <a:t> vaccinaties zijn o.a. afhankelijk van de gezondheidssituatie en de aard en duur van de reis. </a:t>
            </a:r>
            <a:br>
              <a:rPr lang="nl-NL" dirty="0"/>
            </a:br>
            <a:r>
              <a:rPr lang="nl-NL" dirty="0"/>
              <a:t>Specifieke informatie krijgt de patiënt tijdens het spreekuur.</a:t>
            </a:r>
          </a:p>
        </p:txBody>
      </p:sp>
      <p:sp>
        <p:nvSpPr>
          <p:cNvPr id="11" name="Tekstvak 10">
            <a:extLst>
              <a:ext uri="{FF2B5EF4-FFF2-40B4-BE49-F238E27FC236}">
                <a16:creationId xmlns:a16="http://schemas.microsoft.com/office/drawing/2014/main" id="{DA4BDF00-289F-17DD-E476-FA81E6EA1B8F}"/>
              </a:ext>
            </a:extLst>
          </p:cNvPr>
          <p:cNvSpPr txBox="1"/>
          <p:nvPr/>
        </p:nvSpPr>
        <p:spPr>
          <a:xfrm>
            <a:off x="8974965" y="6411366"/>
            <a:ext cx="3217035" cy="369332"/>
          </a:xfrm>
          <a:prstGeom prst="rect">
            <a:avLst/>
          </a:prstGeom>
          <a:noFill/>
        </p:spPr>
        <p:txBody>
          <a:bodyPr wrap="none" rtlCol="0">
            <a:spAutoFit/>
          </a:bodyPr>
          <a:lstStyle/>
          <a:p>
            <a:r>
              <a:rPr lang="nl-NL" dirty="0"/>
              <a:t>Bron: </a:t>
            </a:r>
            <a:r>
              <a:rPr lang="nl-NL" dirty="0" err="1"/>
              <a:t>www.ggdreisvaccinaties.nl</a:t>
            </a:r>
            <a:endParaRPr lang="nl-NL" dirty="0"/>
          </a:p>
        </p:txBody>
      </p:sp>
      <p:pic>
        <p:nvPicPr>
          <p:cNvPr id="12292" name="Picture 4" descr="Gratis stockfoto met afwachtend, arts, behandeling Stockfoto">
            <a:extLst>
              <a:ext uri="{FF2B5EF4-FFF2-40B4-BE49-F238E27FC236}">
                <a16:creationId xmlns:a16="http://schemas.microsoft.com/office/drawing/2014/main" id="{37B565CB-6EC1-3C23-FE5B-1F3198E3D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89" y="2577471"/>
            <a:ext cx="3770745" cy="251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370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Fiets- en wandelroutes</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552445"/>
            <a:ext cx="10922876" cy="4351338"/>
          </a:xfrm>
        </p:spPr>
        <p:txBody>
          <a:bodyPr>
            <a:noAutofit/>
          </a:bodyPr>
          <a:lstStyle/>
          <a:p>
            <a:pPr marL="0" indent="0">
              <a:buNone/>
            </a:pPr>
            <a:r>
              <a:rPr lang="nl-NL" b="1" dirty="0"/>
              <a:t>Een dagje eropuit? </a:t>
            </a:r>
          </a:p>
          <a:p>
            <a:pPr marL="0" indent="0">
              <a:buNone/>
            </a:pPr>
            <a:r>
              <a:rPr lang="nl-NL" dirty="0" err="1"/>
              <a:t>Route.nl</a:t>
            </a:r>
            <a:r>
              <a:rPr lang="nl-NL" dirty="0"/>
              <a:t> is een goede plek om op zoek te gaan naar de leukste wandel- en fietsroutes. En niet alleen in Nederland, maar ook in België, Luxemburg en Duitsland. De handige zoekfunctie maakt het eenvoudig om wandelen fietsroutes in bepaalde regio’s te vinden en daarbij de gewenste afstand in te geven.</a:t>
            </a:r>
            <a:br>
              <a:rPr lang="nl-NL" dirty="0"/>
            </a:br>
            <a:r>
              <a:rPr lang="nl-NL" dirty="0"/>
              <a:t>Het is ook mogelijk om zelf routes samen te stellen en deze vervolgens weer met vrienden of familie te delen.</a:t>
            </a:r>
            <a:endParaRPr lang="nl-NL" dirty="0">
              <a:effectLst/>
            </a:endParaRPr>
          </a:p>
        </p:txBody>
      </p:sp>
      <p:sp>
        <p:nvSpPr>
          <p:cNvPr id="11" name="Tekstvak 10">
            <a:extLst>
              <a:ext uri="{FF2B5EF4-FFF2-40B4-BE49-F238E27FC236}">
                <a16:creationId xmlns:a16="http://schemas.microsoft.com/office/drawing/2014/main" id="{DA4BDF00-289F-17DD-E476-FA81E6EA1B8F}"/>
              </a:ext>
            </a:extLst>
          </p:cNvPr>
          <p:cNvSpPr txBox="1"/>
          <p:nvPr/>
        </p:nvSpPr>
        <p:spPr>
          <a:xfrm>
            <a:off x="9649637" y="6411367"/>
            <a:ext cx="2542363" cy="369332"/>
          </a:xfrm>
          <a:prstGeom prst="rect">
            <a:avLst/>
          </a:prstGeom>
          <a:noFill/>
        </p:spPr>
        <p:txBody>
          <a:bodyPr wrap="none" rtlCol="0">
            <a:spAutoFit/>
          </a:bodyPr>
          <a:lstStyle/>
          <a:p>
            <a:r>
              <a:rPr lang="nl-NL" dirty="0"/>
              <a:t>Bron: </a:t>
            </a:r>
            <a:r>
              <a:rPr lang="nl-NL" dirty="0">
                <a:hlinkClick r:id="rId3"/>
              </a:rPr>
              <a:t>Consumentenbond</a:t>
            </a:r>
            <a:endParaRPr lang="nl-NL" dirty="0"/>
          </a:p>
        </p:txBody>
      </p:sp>
      <p:pic>
        <p:nvPicPr>
          <p:cNvPr id="5" name="Afbeelding 4">
            <a:extLst>
              <a:ext uri="{FF2B5EF4-FFF2-40B4-BE49-F238E27FC236}">
                <a16:creationId xmlns:a16="http://schemas.microsoft.com/office/drawing/2014/main" id="{CBF65A50-6B26-491D-38E1-606393FEB283}"/>
              </a:ext>
            </a:extLst>
          </p:cNvPr>
          <p:cNvPicPr>
            <a:picLocks noChangeAspect="1"/>
          </p:cNvPicPr>
          <p:nvPr/>
        </p:nvPicPr>
        <p:blipFill>
          <a:blip r:embed="rId4"/>
          <a:stretch>
            <a:fillRect/>
          </a:stretch>
        </p:blipFill>
        <p:spPr>
          <a:xfrm>
            <a:off x="3405351" y="5006479"/>
            <a:ext cx="5576176" cy="1521340"/>
          </a:xfrm>
          <a:prstGeom prst="rect">
            <a:avLst/>
          </a:prstGeom>
        </p:spPr>
      </p:pic>
    </p:spTree>
    <p:extLst>
      <p:ext uri="{BB962C8B-B14F-4D97-AF65-F5344CB8AC3E}">
        <p14:creationId xmlns:p14="http://schemas.microsoft.com/office/powerpoint/2010/main" val="536645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Wie heeft gebeld?</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5980386" y="1807779"/>
            <a:ext cx="6211615" cy="4078013"/>
          </a:xfrm>
        </p:spPr>
        <p:txBody>
          <a:bodyPr>
            <a:normAutofit/>
          </a:bodyPr>
          <a:lstStyle/>
          <a:p>
            <a:pPr marL="0" indent="0">
              <a:buNone/>
            </a:pPr>
            <a:r>
              <a:rPr lang="nl-NL" b="1" dirty="0"/>
              <a:t>Wie heeft</a:t>
            </a:r>
            <a:r>
              <a:rPr lang="nl-NL" dirty="0"/>
              <a:t> mij </a:t>
            </a:r>
            <a:r>
              <a:rPr lang="nl-NL" b="1" dirty="0"/>
              <a:t>gebeld</a:t>
            </a:r>
            <a:r>
              <a:rPr lang="nl-NL" dirty="0"/>
              <a:t>? </a:t>
            </a:r>
          </a:p>
          <a:p>
            <a:pPr marL="0" indent="0">
              <a:buNone/>
            </a:pPr>
            <a:endParaRPr lang="nl-NL" dirty="0"/>
          </a:p>
          <a:p>
            <a:pPr marL="0" indent="0">
              <a:buNone/>
            </a:pPr>
            <a:r>
              <a:rPr lang="nl-NL" dirty="0"/>
              <a:t>Slimme zoekmachine voor verdachte telefoonnummers. </a:t>
            </a:r>
          </a:p>
          <a:p>
            <a:pPr marL="0" indent="0">
              <a:buNone/>
            </a:pPr>
            <a:endParaRPr lang="nl-NL" dirty="0"/>
          </a:p>
          <a:p>
            <a:pPr marL="0" indent="0">
              <a:buNone/>
            </a:pPr>
            <a:r>
              <a:rPr lang="nl-NL" dirty="0"/>
              <a:t>Voorkom oplichting. </a:t>
            </a:r>
          </a:p>
          <a:p>
            <a:pPr marL="0" indent="0">
              <a:buNone/>
            </a:pPr>
            <a:r>
              <a:rPr lang="nl-NL" dirty="0"/>
              <a:t>Meld misbruik van telefoonnummers hier.</a:t>
            </a:r>
          </a:p>
        </p:txBody>
      </p:sp>
      <p:pic>
        <p:nvPicPr>
          <p:cNvPr id="7" name="Afbeelding 6">
            <a:extLst>
              <a:ext uri="{FF2B5EF4-FFF2-40B4-BE49-F238E27FC236}">
                <a16:creationId xmlns:a16="http://schemas.microsoft.com/office/drawing/2014/main" id="{2EA2D5FB-273F-6217-24D0-A15D88730F6B}"/>
              </a:ext>
            </a:extLst>
          </p:cNvPr>
          <p:cNvPicPr>
            <a:picLocks noChangeAspect="1"/>
          </p:cNvPicPr>
          <p:nvPr/>
        </p:nvPicPr>
        <p:blipFill>
          <a:blip r:embed="rId3"/>
          <a:stretch>
            <a:fillRect/>
          </a:stretch>
        </p:blipFill>
        <p:spPr>
          <a:xfrm>
            <a:off x="242704" y="1984552"/>
            <a:ext cx="5515476" cy="3102455"/>
          </a:xfrm>
          <a:prstGeom prst="rect">
            <a:avLst/>
          </a:prstGeom>
        </p:spPr>
      </p:pic>
      <p:sp>
        <p:nvSpPr>
          <p:cNvPr id="8" name="Tekstvak 7">
            <a:extLst>
              <a:ext uri="{FF2B5EF4-FFF2-40B4-BE49-F238E27FC236}">
                <a16:creationId xmlns:a16="http://schemas.microsoft.com/office/drawing/2014/main" id="{3AAD7AFB-926E-1B66-E77F-C3DFF9F2F3BB}"/>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spTree>
    <p:extLst>
      <p:ext uri="{BB962C8B-B14F-4D97-AF65-F5344CB8AC3E}">
        <p14:creationId xmlns:p14="http://schemas.microsoft.com/office/powerpoint/2010/main" val="2271480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Handleidingen online</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510315"/>
            <a:ext cx="7958959" cy="4351338"/>
          </a:xfrm>
        </p:spPr>
        <p:txBody>
          <a:bodyPr>
            <a:noAutofit/>
          </a:bodyPr>
          <a:lstStyle/>
          <a:p>
            <a:pPr marL="0" indent="0">
              <a:buNone/>
            </a:pPr>
            <a:r>
              <a:rPr lang="nl-NL" dirty="0"/>
              <a:t>Begint je wasmachine, koffiezetapparaat of koelkast kuren te vertonen? </a:t>
            </a:r>
            <a:br>
              <a:rPr lang="nl-NL" dirty="0"/>
            </a:br>
            <a:r>
              <a:rPr lang="nl-NL" dirty="0"/>
              <a:t>En kun je de handleiding niet meer vinden?</a:t>
            </a:r>
            <a:br>
              <a:rPr lang="nl-NL" dirty="0"/>
            </a:br>
            <a:r>
              <a:rPr lang="nl-NL" sz="1600" dirty="0"/>
              <a:t>  </a:t>
            </a:r>
          </a:p>
          <a:p>
            <a:pPr marL="0" indent="0">
              <a:buNone/>
            </a:pPr>
            <a:r>
              <a:rPr lang="nl-NL" dirty="0"/>
              <a:t>Kijk dan eens op </a:t>
            </a:r>
            <a:r>
              <a:rPr lang="nl-NL" dirty="0">
                <a:hlinkClick r:id="rId3"/>
              </a:rPr>
              <a:t>www.gebruikershandleiding.nl</a:t>
            </a:r>
            <a:endParaRPr lang="nl-NL" dirty="0"/>
          </a:p>
          <a:p>
            <a:pPr marL="0" indent="0">
              <a:buNone/>
            </a:pPr>
            <a:r>
              <a:rPr lang="nl-NL" dirty="0"/>
              <a:t>Hier zijn maar liefst 700.000 handleidingen van huishoudelijke apparaten, computers, telefoons en andere gebruiksvoorwerpen te downloaden. </a:t>
            </a:r>
          </a:p>
          <a:p>
            <a:pPr marL="0" indent="0">
              <a:buNone/>
            </a:pPr>
            <a:r>
              <a:rPr lang="nl-NL" sz="1800" dirty="0"/>
              <a:t>  </a:t>
            </a:r>
          </a:p>
          <a:p>
            <a:pPr marL="0" indent="0">
              <a:buNone/>
            </a:pPr>
            <a:r>
              <a:rPr lang="nl-NL" dirty="0"/>
              <a:t>Toch niet gevonden? Probeer het dan ook eens op </a:t>
            </a:r>
            <a:r>
              <a:rPr lang="nl-NL" dirty="0">
                <a:hlinkClick r:id="rId4"/>
              </a:rPr>
              <a:t>www.handleidingzoek.nl</a:t>
            </a:r>
            <a:r>
              <a:rPr lang="nl-NL" dirty="0"/>
              <a:t> </a:t>
            </a:r>
            <a:endParaRPr lang="nl-NL" dirty="0">
              <a:effectLst/>
            </a:endParaRPr>
          </a:p>
        </p:txBody>
      </p:sp>
      <p:sp>
        <p:nvSpPr>
          <p:cNvPr id="11" name="Tekstvak 10">
            <a:extLst>
              <a:ext uri="{FF2B5EF4-FFF2-40B4-BE49-F238E27FC236}">
                <a16:creationId xmlns:a16="http://schemas.microsoft.com/office/drawing/2014/main" id="{DA4BDF00-289F-17DD-E476-FA81E6EA1B8F}"/>
              </a:ext>
            </a:extLst>
          </p:cNvPr>
          <p:cNvSpPr txBox="1"/>
          <p:nvPr/>
        </p:nvSpPr>
        <p:spPr>
          <a:xfrm>
            <a:off x="9649637" y="6411367"/>
            <a:ext cx="2542363" cy="369332"/>
          </a:xfrm>
          <a:prstGeom prst="rect">
            <a:avLst/>
          </a:prstGeom>
          <a:noFill/>
        </p:spPr>
        <p:txBody>
          <a:bodyPr wrap="none" rtlCol="0">
            <a:spAutoFit/>
          </a:bodyPr>
          <a:lstStyle/>
          <a:p>
            <a:r>
              <a:rPr lang="nl-NL" dirty="0"/>
              <a:t>Bron: </a:t>
            </a:r>
            <a:r>
              <a:rPr lang="nl-NL" dirty="0">
                <a:hlinkClick r:id="rId5"/>
              </a:rPr>
              <a:t>Consumentenbond</a:t>
            </a:r>
            <a:endParaRPr lang="nl-NL" dirty="0"/>
          </a:p>
        </p:txBody>
      </p:sp>
      <p:pic>
        <p:nvPicPr>
          <p:cNvPr id="10242" name="Picture 2" descr="Gratis stockfoto met afgelegen, Amerikaans-Spaanse man, analyseren Stockfoto">
            <a:extLst>
              <a:ext uri="{FF2B5EF4-FFF2-40B4-BE49-F238E27FC236}">
                <a16:creationId xmlns:a16="http://schemas.microsoft.com/office/drawing/2014/main" id="{77A9E99A-DC28-1A05-0C99-0C1145892A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1161" y="2704609"/>
            <a:ext cx="3372018" cy="224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599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err="1"/>
              <a:t>Thuisarts.nl</a:t>
            </a:r>
            <a:r>
              <a:rPr lang="nl-NL" dirty="0"/>
              <a:t> informatie mailen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5"/>
            <a:ext cx="6519041" cy="4351338"/>
          </a:xfrm>
        </p:spPr>
        <p:txBody>
          <a:bodyPr/>
          <a:lstStyle/>
          <a:p>
            <a:pPr marL="0" indent="0">
              <a:buNone/>
            </a:pPr>
            <a:r>
              <a:rPr lang="nl-NL" dirty="0"/>
              <a:t>Wil je de informatie van </a:t>
            </a:r>
            <a:r>
              <a:rPr lang="nl-NL" dirty="0" err="1"/>
              <a:t>Thuisarts.nl</a:t>
            </a:r>
            <a:r>
              <a:rPr lang="nl-NL" dirty="0"/>
              <a:t> naar een patiënt mailen? </a:t>
            </a:r>
          </a:p>
          <a:p>
            <a:pPr marL="0" indent="0">
              <a:buNone/>
            </a:pPr>
            <a:r>
              <a:rPr lang="nl-NL" dirty="0"/>
              <a:t>Dan kan dat eenvoudig via deze knop op de website:</a:t>
            </a:r>
          </a:p>
        </p:txBody>
      </p:sp>
      <p:pic>
        <p:nvPicPr>
          <p:cNvPr id="5" name="Afbeelding 4">
            <a:extLst>
              <a:ext uri="{FF2B5EF4-FFF2-40B4-BE49-F238E27FC236}">
                <a16:creationId xmlns:a16="http://schemas.microsoft.com/office/drawing/2014/main" id="{4FAF320F-D353-98DD-2468-23342F243918}"/>
              </a:ext>
            </a:extLst>
          </p:cNvPr>
          <p:cNvPicPr>
            <a:picLocks noChangeAspect="1"/>
          </p:cNvPicPr>
          <p:nvPr/>
        </p:nvPicPr>
        <p:blipFill>
          <a:blip r:embed="rId3"/>
          <a:stretch>
            <a:fillRect/>
          </a:stretch>
        </p:blipFill>
        <p:spPr>
          <a:xfrm>
            <a:off x="1330871" y="3888335"/>
            <a:ext cx="4774325" cy="2129091"/>
          </a:xfrm>
          <a:prstGeom prst="rect">
            <a:avLst/>
          </a:prstGeom>
        </p:spPr>
      </p:pic>
      <p:pic>
        <p:nvPicPr>
          <p:cNvPr id="8" name="Afbeelding 7">
            <a:extLst>
              <a:ext uri="{FF2B5EF4-FFF2-40B4-BE49-F238E27FC236}">
                <a16:creationId xmlns:a16="http://schemas.microsoft.com/office/drawing/2014/main" id="{5615ACDB-DE83-BE3E-B0FA-B5AB6DCCC7BE}"/>
              </a:ext>
            </a:extLst>
          </p:cNvPr>
          <p:cNvPicPr>
            <a:picLocks noChangeAspect="1"/>
          </p:cNvPicPr>
          <p:nvPr/>
        </p:nvPicPr>
        <p:blipFill>
          <a:blip r:embed="rId4"/>
          <a:stretch>
            <a:fillRect/>
          </a:stretch>
        </p:blipFill>
        <p:spPr>
          <a:xfrm>
            <a:off x="7357241" y="1599708"/>
            <a:ext cx="3868788" cy="4577255"/>
          </a:xfrm>
          <a:prstGeom prst="rect">
            <a:avLst/>
          </a:prstGeom>
        </p:spPr>
      </p:pic>
      <p:sp>
        <p:nvSpPr>
          <p:cNvPr id="9" name="Gebogen pijl 8">
            <a:extLst>
              <a:ext uri="{FF2B5EF4-FFF2-40B4-BE49-F238E27FC236}">
                <a16:creationId xmlns:a16="http://schemas.microsoft.com/office/drawing/2014/main" id="{B9994E21-DBA5-CF80-D8FF-CE0B36C0B111}"/>
              </a:ext>
            </a:extLst>
          </p:cNvPr>
          <p:cNvSpPr/>
          <p:nvPr/>
        </p:nvSpPr>
        <p:spPr>
          <a:xfrm rot="5400000">
            <a:off x="3195145" y="3552496"/>
            <a:ext cx="1870842" cy="1366345"/>
          </a:xfrm>
          <a:prstGeom prst="bentArrow">
            <a:avLst>
              <a:gd name="adj1" fmla="val 4577"/>
              <a:gd name="adj2" fmla="val 10704"/>
              <a:gd name="adj3" fmla="val 10996"/>
              <a:gd name="adj4" fmla="val 42582"/>
            </a:avLst>
          </a:prstGeom>
          <a:solidFill>
            <a:srgbClr val="5D23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0" name="Pijl links 9">
            <a:extLst>
              <a:ext uri="{FF2B5EF4-FFF2-40B4-BE49-F238E27FC236}">
                <a16:creationId xmlns:a16="http://schemas.microsoft.com/office/drawing/2014/main" id="{A84E566A-D6EE-4C70-B559-B3ED01B2D6B2}"/>
              </a:ext>
            </a:extLst>
          </p:cNvPr>
          <p:cNvSpPr/>
          <p:nvPr/>
        </p:nvSpPr>
        <p:spPr>
          <a:xfrm rot="19339898">
            <a:off x="5022142" y="4685236"/>
            <a:ext cx="2524531" cy="205699"/>
          </a:xfrm>
          <a:prstGeom prst="rightArrow">
            <a:avLst/>
          </a:prstGeom>
          <a:solidFill>
            <a:srgbClr val="5D23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13010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A873D9-1694-4644-92A6-1A329EE5AE65}"/>
              </a:ext>
            </a:extLst>
          </p:cNvPr>
          <p:cNvSpPr>
            <a:spLocks noGrp="1"/>
          </p:cNvSpPr>
          <p:nvPr>
            <p:ph type="ctrTitle" hasCustomPrompt="1"/>
          </p:nvPr>
        </p:nvSpPr>
        <p:spPr>
          <a:xfrm>
            <a:off x="1055802" y="3003612"/>
            <a:ext cx="5040198" cy="1333152"/>
          </a:xfrm>
        </p:spPr>
        <p:txBody>
          <a:bodyPr anchor="t">
            <a:noAutofit/>
          </a:bodyPr>
          <a:lstStyle>
            <a:lvl1pPr algn="l">
              <a:defRPr sz="4800" b="0" i="0">
                <a:solidFill>
                  <a:schemeClr val="bg1"/>
                </a:solidFill>
                <a:latin typeface="Avenir" panose="02000503020000020003" pitchFamily="2" charset="0"/>
              </a:defRPr>
            </a:lvl1pPr>
          </a:lstStyle>
          <a:p>
            <a:r>
              <a:rPr lang="nl-NL" sz="5400" dirty="0"/>
              <a:t> Op zoek naar      meer </a:t>
            </a:r>
            <a:r>
              <a:rPr lang="nl-NL" sz="5400" dirty="0" err="1"/>
              <a:t>digitips</a:t>
            </a:r>
            <a:r>
              <a:rPr lang="nl-NL" sz="5400" dirty="0"/>
              <a:t>?</a:t>
            </a:r>
            <a:br>
              <a:rPr lang="nl-NL" dirty="0"/>
            </a:br>
            <a:endParaRPr lang="en-US" b="1" dirty="0">
              <a:solidFill>
                <a:srgbClr val="E22D7E"/>
              </a:solidFill>
            </a:endParaRPr>
          </a:p>
        </p:txBody>
      </p:sp>
      <p:sp>
        <p:nvSpPr>
          <p:cNvPr id="10" name="Title 1">
            <a:extLst>
              <a:ext uri="{FF2B5EF4-FFF2-40B4-BE49-F238E27FC236}">
                <a16:creationId xmlns:a16="http://schemas.microsoft.com/office/drawing/2014/main" id="{07622E45-0CA5-9D16-9AAE-FB52E3021621}"/>
              </a:ext>
            </a:extLst>
          </p:cNvPr>
          <p:cNvSpPr txBox="1">
            <a:spLocks/>
          </p:cNvSpPr>
          <p:nvPr/>
        </p:nvSpPr>
        <p:spPr>
          <a:xfrm>
            <a:off x="1476215" y="5619026"/>
            <a:ext cx="5040198" cy="133315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0" i="0" kern="1200">
                <a:solidFill>
                  <a:schemeClr val="bg1"/>
                </a:solidFill>
                <a:latin typeface="Avenir" panose="02000503020000020003" pitchFamily="2" charset="0"/>
                <a:ea typeface="+mj-ea"/>
                <a:cs typeface="+mj-cs"/>
              </a:defRPr>
            </a:lvl1pPr>
          </a:lstStyle>
          <a:p>
            <a:r>
              <a:rPr lang="nl-NL" sz="2400" b="1" dirty="0"/>
              <a:t>Kijk eens op:</a:t>
            </a:r>
            <a:endParaRPr lang="en-US" sz="2000" b="1" dirty="0">
              <a:solidFill>
                <a:srgbClr val="E22D7E"/>
              </a:solidFill>
            </a:endParaRPr>
          </a:p>
        </p:txBody>
      </p:sp>
    </p:spTree>
    <p:extLst>
      <p:ext uri="{BB962C8B-B14F-4D97-AF65-F5344CB8AC3E}">
        <p14:creationId xmlns:p14="http://schemas.microsoft.com/office/powerpoint/2010/main" val="3983385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Spellingscontrole in Word met F7</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5"/>
            <a:ext cx="6519041" cy="4351338"/>
          </a:xfrm>
        </p:spPr>
        <p:txBody>
          <a:bodyPr/>
          <a:lstStyle/>
          <a:p>
            <a:pPr marL="0" indent="0">
              <a:buNone/>
            </a:pPr>
            <a:r>
              <a:rPr lang="nl-NL" dirty="0"/>
              <a:t>Wist je dat als je in Word werkt en</a:t>
            </a:r>
          </a:p>
          <a:p>
            <a:pPr marL="0" indent="0">
              <a:buNone/>
            </a:pPr>
            <a:r>
              <a:rPr lang="nl-NL" dirty="0"/>
              <a:t>op F7 drukt, direct de spellingscontrole </a:t>
            </a:r>
          </a:p>
          <a:p>
            <a:pPr marL="0" indent="0">
              <a:buNone/>
            </a:pPr>
            <a:r>
              <a:rPr lang="nl-NL" dirty="0"/>
              <a:t>geopend wordt? Ik niet. Nu wel. </a:t>
            </a:r>
          </a:p>
        </p:txBody>
      </p:sp>
      <p:sp>
        <p:nvSpPr>
          <p:cNvPr id="3" name="Tekstvak 2">
            <a:extLst>
              <a:ext uri="{FF2B5EF4-FFF2-40B4-BE49-F238E27FC236}">
                <a16:creationId xmlns:a16="http://schemas.microsoft.com/office/drawing/2014/main" id="{E807BFCF-306C-F228-D177-D8F76634E893}"/>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7" name="Afbeelding 6" descr="Afbeelding met bord, klok&#10;&#10;Automatisch gegenereerde beschrijving">
            <a:extLst>
              <a:ext uri="{FF2B5EF4-FFF2-40B4-BE49-F238E27FC236}">
                <a16:creationId xmlns:a16="http://schemas.microsoft.com/office/drawing/2014/main" id="{71EB0A32-5BE7-A334-689B-3245E19E3FED}"/>
              </a:ext>
            </a:extLst>
          </p:cNvPr>
          <p:cNvPicPr>
            <a:picLocks noChangeAspect="1"/>
          </p:cNvPicPr>
          <p:nvPr/>
        </p:nvPicPr>
        <p:blipFill>
          <a:blip r:embed="rId3"/>
          <a:stretch>
            <a:fillRect/>
          </a:stretch>
        </p:blipFill>
        <p:spPr>
          <a:xfrm>
            <a:off x="6375975" y="3230660"/>
            <a:ext cx="5080000" cy="2654300"/>
          </a:xfrm>
          <a:prstGeom prst="rect">
            <a:avLst/>
          </a:prstGeom>
        </p:spPr>
      </p:pic>
    </p:spTree>
    <p:extLst>
      <p:ext uri="{BB962C8B-B14F-4D97-AF65-F5344CB8AC3E}">
        <p14:creationId xmlns:p14="http://schemas.microsoft.com/office/powerpoint/2010/main" val="4011494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Herken de muziek die wordt afgespeeld</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4569372" y="1736848"/>
            <a:ext cx="6634656" cy="4351338"/>
          </a:xfrm>
        </p:spPr>
        <p:txBody>
          <a:bodyPr>
            <a:normAutofit/>
          </a:bodyPr>
          <a:lstStyle/>
          <a:p>
            <a:pPr marL="0" indent="0">
              <a:buNone/>
            </a:pPr>
            <a:r>
              <a:rPr lang="nl-NL" dirty="0"/>
              <a:t>Hoor je muziek en vraag je je af wat de titel is? Of wil je weten van welke artiest het nummer is?</a:t>
            </a:r>
          </a:p>
          <a:p>
            <a:pPr marL="0" indent="0">
              <a:buNone/>
            </a:pPr>
            <a:endParaRPr lang="nl-NL" dirty="0"/>
          </a:p>
          <a:p>
            <a:pPr marL="0" indent="0">
              <a:buNone/>
            </a:pPr>
            <a:r>
              <a:rPr lang="nl-NL" dirty="0"/>
              <a:t>Dankzij </a:t>
            </a:r>
            <a:r>
              <a:rPr lang="nl-NL" dirty="0" err="1"/>
              <a:t>Shazam</a:t>
            </a:r>
            <a:r>
              <a:rPr lang="nl-NL" dirty="0"/>
              <a:t> komt je het te weten door een geluidsfragment op te nemen.</a:t>
            </a:r>
          </a:p>
          <a:p>
            <a:pPr marL="0" indent="0">
              <a:buNone/>
            </a:pPr>
            <a:endParaRPr lang="nl-NL" dirty="0"/>
          </a:p>
          <a:p>
            <a:pPr marL="0" indent="0">
              <a:buNone/>
            </a:pPr>
            <a:r>
              <a:rPr lang="nl-NL" dirty="0"/>
              <a:t>Download de </a:t>
            </a:r>
            <a:r>
              <a:rPr lang="nl-NL" dirty="0" err="1"/>
              <a:t>Shazam</a:t>
            </a:r>
            <a:r>
              <a:rPr lang="nl-NL" dirty="0"/>
              <a:t> app of gebruik </a:t>
            </a:r>
            <a:r>
              <a:rPr lang="nl-NL" dirty="0" err="1"/>
              <a:t>www.shazam.com</a:t>
            </a:r>
            <a:endParaRPr lang="nl-NL" dirty="0"/>
          </a:p>
        </p:txBody>
      </p:sp>
      <p:pic>
        <p:nvPicPr>
          <p:cNvPr id="1028" name="Picture 4" descr="Shazam: alles over muziekherkenning voor iPhone, iPad en Apple Watch">
            <a:extLst>
              <a:ext uri="{FF2B5EF4-FFF2-40B4-BE49-F238E27FC236}">
                <a16:creationId xmlns:a16="http://schemas.microsoft.com/office/drawing/2014/main" id="{43F6EAC8-09EB-85C0-C766-9A4FF709B3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09" r="24038"/>
          <a:stretch/>
        </p:blipFill>
        <p:spPr bwMode="auto">
          <a:xfrm>
            <a:off x="838200" y="1736848"/>
            <a:ext cx="3176752" cy="417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023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732173" cy="589032"/>
          </a:xfrm>
        </p:spPr>
        <p:txBody>
          <a:bodyPr/>
          <a:lstStyle/>
          <a:p>
            <a:r>
              <a:rPr lang="nl-NL" dirty="0"/>
              <a:t>Demo </a:t>
            </a:r>
            <a:r>
              <a:rPr lang="nl-NL" dirty="0" err="1"/>
              <a:t>patiëntenportaal</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5"/>
            <a:ext cx="8442434" cy="4351338"/>
          </a:xfrm>
        </p:spPr>
        <p:txBody>
          <a:bodyPr/>
          <a:lstStyle/>
          <a:p>
            <a:pPr marL="0" indent="0">
              <a:buNone/>
            </a:pPr>
            <a:r>
              <a:rPr lang="nl-NL" dirty="0"/>
              <a:t>Wil je aan je patiënten laten zien hoe het </a:t>
            </a:r>
            <a:r>
              <a:rPr lang="nl-NL" dirty="0" err="1"/>
              <a:t>patiëntenportaal</a:t>
            </a:r>
            <a:r>
              <a:rPr lang="nl-NL" dirty="0"/>
              <a:t> van jouw huisartsenpraktijk werkt?</a:t>
            </a:r>
          </a:p>
          <a:p>
            <a:pPr marL="0" indent="0">
              <a:buNone/>
            </a:pPr>
            <a:endParaRPr lang="nl-NL" dirty="0"/>
          </a:p>
          <a:p>
            <a:pPr marL="0" indent="0">
              <a:buNone/>
            </a:pPr>
            <a:r>
              <a:rPr lang="nl-NL" dirty="0" err="1"/>
              <a:t>Digivitaler</a:t>
            </a:r>
            <a:r>
              <a:rPr lang="nl-NL" dirty="0"/>
              <a:t> biedt 2 demo-omgevingen:</a:t>
            </a:r>
          </a:p>
          <a:p>
            <a:pPr marL="0" indent="0">
              <a:buNone/>
            </a:pPr>
            <a:endParaRPr lang="nl-NL" dirty="0"/>
          </a:p>
          <a:p>
            <a:pPr marL="0" indent="0">
              <a:buNone/>
            </a:pPr>
            <a:r>
              <a:rPr lang="nl-NL" dirty="0"/>
              <a:t>Uw Zorg Online: </a:t>
            </a:r>
            <a:r>
              <a:rPr lang="nl-NL" dirty="0">
                <a:hlinkClick r:id="rId3"/>
              </a:rPr>
              <a:t>www.digivitaler.nl/demo-uzo</a:t>
            </a:r>
            <a:endParaRPr lang="nl-NL" dirty="0"/>
          </a:p>
          <a:p>
            <a:pPr marL="0" indent="0">
              <a:buNone/>
            </a:pPr>
            <a:r>
              <a:rPr lang="nl-NL" dirty="0" err="1"/>
              <a:t>MijnGezondheid.net</a:t>
            </a:r>
            <a:r>
              <a:rPr lang="nl-NL" dirty="0"/>
              <a:t>: </a:t>
            </a:r>
            <a:r>
              <a:rPr lang="nl-NL" dirty="0">
                <a:hlinkClick r:id="rId4"/>
              </a:rPr>
              <a:t>www.digivitaler.nl/demo-mgn</a:t>
            </a:r>
            <a:r>
              <a:rPr lang="nl-NL" dirty="0"/>
              <a:t> </a:t>
            </a:r>
          </a:p>
        </p:txBody>
      </p:sp>
      <p:pic>
        <p:nvPicPr>
          <p:cNvPr id="4098" name="Picture 2" descr="DigiVitaler">
            <a:extLst>
              <a:ext uri="{FF2B5EF4-FFF2-40B4-BE49-F238E27FC236}">
                <a16:creationId xmlns:a16="http://schemas.microsoft.com/office/drawing/2014/main" id="{2CC0CC9E-4424-F0A4-9337-9B176F9F7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2687371"/>
            <a:ext cx="2249214" cy="224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137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269718" cy="589032"/>
          </a:xfrm>
        </p:spPr>
        <p:txBody>
          <a:bodyPr/>
          <a:lstStyle/>
          <a:p>
            <a:r>
              <a:rPr lang="nl-NL" dirty="0"/>
              <a:t>Met CTRL + Enter een nieuwe pagina in Word</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1" y="1825625"/>
            <a:ext cx="7149662" cy="4351338"/>
          </a:xfrm>
        </p:spPr>
        <p:txBody>
          <a:bodyPr/>
          <a:lstStyle/>
          <a:p>
            <a:pPr marL="0" indent="0">
              <a:buNone/>
            </a:pPr>
            <a:r>
              <a:rPr lang="nl-NL" dirty="0">
                <a:cs typeface="Arial" panose="020B0604020202020204" pitchFamily="34" charset="0"/>
              </a:rPr>
              <a:t>Overgaan naar een </a:t>
            </a:r>
            <a:r>
              <a:rPr lang="nl-NL" b="1" dirty="0">
                <a:cs typeface="Arial" panose="020B0604020202020204" pitchFamily="34" charset="0"/>
              </a:rPr>
              <a:t>nieuwe pagina </a:t>
            </a:r>
            <a:r>
              <a:rPr lang="nl-NL" dirty="0">
                <a:cs typeface="Arial" panose="020B0604020202020204" pitchFamily="34" charset="0"/>
              </a:rPr>
              <a:t>in Word</a:t>
            </a:r>
          </a:p>
          <a:p>
            <a:pPr marL="0" indent="0">
              <a:buNone/>
            </a:pPr>
            <a:endParaRPr lang="nl-NL" dirty="0">
              <a:cs typeface="Arial" panose="020B0604020202020204" pitchFamily="34" charset="0"/>
            </a:endParaRPr>
          </a:p>
          <a:p>
            <a:pPr marL="0" indent="0">
              <a:buNone/>
            </a:pPr>
            <a:r>
              <a:rPr lang="nl-NL" dirty="0">
                <a:cs typeface="Arial" panose="020B0604020202020204" pitchFamily="34" charset="0"/>
              </a:rPr>
              <a:t>Als je de volgende tekst die je wilt </a:t>
            </a:r>
            <a:br>
              <a:rPr lang="nl-NL" dirty="0">
                <a:cs typeface="Arial" panose="020B0604020202020204" pitchFamily="34" charset="0"/>
              </a:rPr>
            </a:br>
            <a:r>
              <a:rPr lang="nl-NL" dirty="0">
                <a:cs typeface="Arial" panose="020B0604020202020204" pitchFamily="34" charset="0"/>
              </a:rPr>
              <a:t>invoeren op een </a:t>
            </a:r>
            <a:r>
              <a:rPr lang="nl-NL" b="1" dirty="0">
                <a:cs typeface="Arial" panose="020B0604020202020204" pitchFamily="34" charset="0"/>
              </a:rPr>
              <a:t>nieuwe pagina</a:t>
            </a:r>
            <a:r>
              <a:rPr lang="nl-NL" dirty="0">
                <a:cs typeface="Arial" panose="020B0604020202020204" pitchFamily="34" charset="0"/>
              </a:rPr>
              <a:t> moet beginnen, -bijvoorbeeld omdat je een </a:t>
            </a:r>
            <a:r>
              <a:rPr lang="nl-NL" b="1" dirty="0">
                <a:cs typeface="Arial" panose="020B0604020202020204" pitchFamily="34" charset="0"/>
              </a:rPr>
              <a:t>nieuw</a:t>
            </a:r>
            <a:r>
              <a:rPr lang="nl-NL" dirty="0">
                <a:cs typeface="Arial" panose="020B0604020202020204" pitchFamily="34" charset="0"/>
              </a:rPr>
              <a:t> hoofdstuk begint- dan kun </a:t>
            </a:r>
            <a:br>
              <a:rPr lang="nl-NL" dirty="0">
                <a:cs typeface="Arial" panose="020B0604020202020204" pitchFamily="34" charset="0"/>
              </a:rPr>
            </a:br>
            <a:r>
              <a:rPr lang="nl-NL" dirty="0">
                <a:cs typeface="Arial" panose="020B0604020202020204" pitchFamily="34" charset="0"/>
              </a:rPr>
              <a:t>je dat doen met de </a:t>
            </a:r>
            <a:r>
              <a:rPr lang="nl-NL" dirty="0" err="1">
                <a:cs typeface="Arial" panose="020B0604020202020204" pitchFamily="34" charset="0"/>
              </a:rPr>
              <a:t>toetscombinatie</a:t>
            </a:r>
            <a:r>
              <a:rPr lang="nl-NL" dirty="0">
                <a:cs typeface="Arial" panose="020B0604020202020204" pitchFamily="34" charset="0"/>
              </a:rPr>
              <a:t> </a:t>
            </a:r>
            <a:r>
              <a:rPr lang="nl-NL" b="1" dirty="0">
                <a:cs typeface="Arial" panose="020B0604020202020204" pitchFamily="34" charset="0"/>
              </a:rPr>
              <a:t>Ctrl</a:t>
            </a:r>
            <a:r>
              <a:rPr lang="nl-NL" dirty="0">
                <a:cs typeface="Arial" panose="020B0604020202020204" pitchFamily="34" charset="0"/>
              </a:rPr>
              <a:t> + </a:t>
            </a:r>
            <a:r>
              <a:rPr lang="nl-NL" b="1" dirty="0">
                <a:cs typeface="Arial" panose="020B0604020202020204" pitchFamily="34" charset="0"/>
              </a:rPr>
              <a:t>Enter</a:t>
            </a:r>
            <a:r>
              <a:rPr lang="nl-NL" dirty="0">
                <a:cs typeface="Arial" panose="020B0604020202020204" pitchFamily="34" charset="0"/>
              </a:rPr>
              <a:t>.</a:t>
            </a:r>
          </a:p>
        </p:txBody>
      </p:sp>
      <p:sp>
        <p:nvSpPr>
          <p:cNvPr id="3" name="Tekstvak 2">
            <a:extLst>
              <a:ext uri="{FF2B5EF4-FFF2-40B4-BE49-F238E27FC236}">
                <a16:creationId xmlns:a16="http://schemas.microsoft.com/office/drawing/2014/main" id="{E807BFCF-306C-F228-D177-D8F76634E893}"/>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8" name="Picture 2" descr="Sneltoets Ctrl+Enter - Beter in Excel">
            <a:extLst>
              <a:ext uri="{FF2B5EF4-FFF2-40B4-BE49-F238E27FC236}">
                <a16:creationId xmlns:a16="http://schemas.microsoft.com/office/drawing/2014/main" id="{1CAD00CA-8A31-E244-38A0-DC4231887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790" y="3169532"/>
            <a:ext cx="4855779" cy="147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21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199" y="182562"/>
            <a:ext cx="11269718" cy="589032"/>
          </a:xfrm>
        </p:spPr>
        <p:txBody>
          <a:bodyPr/>
          <a:lstStyle/>
          <a:p>
            <a:r>
              <a:rPr lang="nl-NL" dirty="0"/>
              <a:t>Wachttijden poliklinieken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5010808" y="2004301"/>
            <a:ext cx="6582102" cy="4351338"/>
          </a:xfrm>
        </p:spPr>
        <p:txBody>
          <a:bodyPr>
            <a:normAutofit/>
          </a:bodyPr>
          <a:lstStyle/>
          <a:p>
            <a:pPr marL="0" indent="0">
              <a:buNone/>
            </a:pPr>
            <a:r>
              <a:rPr lang="nl-NL" dirty="0">
                <a:cs typeface="Arial" panose="020B0604020202020204" pitchFamily="34" charset="0"/>
              </a:rPr>
              <a:t>Ben je op zoek naar het ziekenhuis met de kortste wachttijd?</a:t>
            </a:r>
            <a:br>
              <a:rPr lang="nl-NL" dirty="0">
                <a:cs typeface="Arial" panose="020B0604020202020204" pitchFamily="34" charset="0"/>
              </a:rPr>
            </a:br>
            <a:endParaRPr lang="nl-NL" dirty="0">
              <a:cs typeface="Arial" panose="020B0604020202020204" pitchFamily="34" charset="0"/>
            </a:endParaRPr>
          </a:p>
          <a:p>
            <a:pPr marL="0" indent="0">
              <a:buNone/>
            </a:pPr>
            <a:r>
              <a:rPr lang="nl-NL" dirty="0">
                <a:cs typeface="Arial" panose="020B0604020202020204" pitchFamily="34" charset="0"/>
              </a:rPr>
              <a:t>Op Zorgkaart Nederland staat een indicatie van de wachttijden. </a:t>
            </a:r>
          </a:p>
          <a:p>
            <a:pPr marL="0" indent="0">
              <a:buNone/>
            </a:pPr>
            <a:r>
              <a:rPr lang="nl-NL" dirty="0">
                <a:cs typeface="Arial" panose="020B0604020202020204" pitchFamily="34" charset="0"/>
              </a:rPr>
              <a:t>De cijfers worden dagelijks vernieuwd. </a:t>
            </a:r>
          </a:p>
          <a:p>
            <a:pPr marL="0" indent="0">
              <a:buNone/>
            </a:pPr>
            <a:endParaRPr lang="nl-NL" dirty="0">
              <a:cs typeface="Arial" panose="020B0604020202020204" pitchFamily="34" charset="0"/>
            </a:endParaRPr>
          </a:p>
          <a:p>
            <a:pPr marL="0" indent="0">
              <a:buNone/>
            </a:pPr>
            <a:r>
              <a:rPr lang="nl-NL" b="1" dirty="0" err="1">
                <a:cs typeface="Arial" panose="020B0604020202020204" pitchFamily="34" charset="0"/>
              </a:rPr>
              <a:t>www.zorgkaartnederland.nl</a:t>
            </a:r>
            <a:r>
              <a:rPr lang="nl-NL" b="1" dirty="0">
                <a:cs typeface="Arial" panose="020B0604020202020204" pitchFamily="34" charset="0"/>
              </a:rPr>
              <a:t>/wachttijden</a:t>
            </a:r>
          </a:p>
        </p:txBody>
      </p:sp>
      <p:pic>
        <p:nvPicPr>
          <p:cNvPr id="1028" name="Picture 4" descr="Nieuwsbericht - Zorgverzekeraars Nederland">
            <a:extLst>
              <a:ext uri="{FF2B5EF4-FFF2-40B4-BE49-F238E27FC236}">
                <a16:creationId xmlns:a16="http://schemas.microsoft.com/office/drawing/2014/main" id="{0E5D0431-62E3-10A8-8769-FF820E4A6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44" y="2987346"/>
            <a:ext cx="3892232" cy="182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2836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54e68df-b62e-4fe9-a444-6394041cf2f1">
      <UserInfo>
        <DisplayName>Lies van Gennip</DisplayName>
        <AccountId>2174</AccountId>
        <AccountType/>
      </UserInfo>
      <UserInfo>
        <DisplayName>Suzanne Verheijden</DisplayName>
        <AccountId>971</AccountId>
        <AccountType/>
      </UserInfo>
    </SharedWithUsers>
    <TaxCatchAll xmlns="a54e68df-b62e-4fe9-a444-6394041cf2f1" xsi:nil="true"/>
    <lcf76f155ced4ddcb4097134ff3c332f xmlns="195ad4a4-80db-4ebb-b539-99146a9d0d7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CC47356F656149AEDD21A7048DF849" ma:contentTypeVersion="18" ma:contentTypeDescription="Een nieuw document maken." ma:contentTypeScope="" ma:versionID="eabf79ff1f219435b388669a934c0709">
  <xsd:schema xmlns:xsd="http://www.w3.org/2001/XMLSchema" xmlns:xs="http://www.w3.org/2001/XMLSchema" xmlns:p="http://schemas.microsoft.com/office/2006/metadata/properties" xmlns:ns2="a54e68df-b62e-4fe9-a444-6394041cf2f1" xmlns:ns3="195ad4a4-80db-4ebb-b539-99146a9d0d7b" targetNamespace="http://schemas.microsoft.com/office/2006/metadata/properties" ma:root="true" ma:fieldsID="490cc17e13564212cdc92c543a848f8c" ns2:_="" ns3:_="">
    <xsd:import namespace="a54e68df-b62e-4fe9-a444-6394041cf2f1"/>
    <xsd:import namespace="195ad4a4-80db-4ebb-b539-99146a9d0d7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4e68df-b62e-4fe9-a444-6394041cf2f1"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LastSharedByUser" ma:index="10" nillable="true" ma:displayName="Laatst gedeeld, per gebruiker" ma:description="" ma:internalName="LastSharedByUser" ma:readOnly="true">
      <xsd:simpleType>
        <xsd:restriction base="dms:Note">
          <xsd:maxLength value="255"/>
        </xsd:restriction>
      </xsd:simpleType>
    </xsd:element>
    <xsd:element name="LastSharedByTime" ma:index="11" nillable="true" ma:displayName="Laatst gedeeld, per tijdstip" ma:description="" ma:internalName="LastSharedByTime" ma:readOnly="true">
      <xsd:simpleType>
        <xsd:restriction base="dms:DateTime"/>
      </xsd:simpleType>
    </xsd:element>
    <xsd:element name="TaxCatchAll" ma:index="25" nillable="true" ma:displayName="Taxonomy Catch All Column" ma:hidden="true" ma:list="{b5af7897-41a3-48cb-b9ae-d04dae50a547}" ma:internalName="TaxCatchAll" ma:showField="CatchAllData" ma:web="a54e68df-b62e-4fe9-a444-6394041cf2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95ad4a4-80db-4ebb-b539-99146a9d0d7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Afbeeldingtags" ma:readOnly="false" ma:fieldId="{5cf76f15-5ced-4ddc-b409-7134ff3c332f}" ma:taxonomyMulti="true" ma:sspId="4fcdf52e-46df-449b-b284-70e2acc7bb4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A944E2-4A84-4BF4-B0BD-0E160FA08EA0}">
  <ds:schemaRefs>
    <ds:schemaRef ds:uri="195ad4a4-80db-4ebb-b539-99146a9d0d7b"/>
    <ds:schemaRef ds:uri="a54e68df-b62e-4fe9-a444-6394041cf2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19F88DE-BFDC-4C9A-A987-1B8C3CAED5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4e68df-b62e-4fe9-a444-6394041cf2f1"/>
    <ds:schemaRef ds:uri="195ad4a4-80db-4ebb-b539-99146a9d0d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BBD377-FEC6-4940-B9FB-85BA768938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12302</TotalTime>
  <Words>3516</Words>
  <Application>Microsoft Macintosh PowerPoint</Application>
  <PresentationFormat>Breedbeeld</PresentationFormat>
  <Paragraphs>324</Paragraphs>
  <Slides>47</Slides>
  <Notes>45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47</vt:i4>
      </vt:variant>
    </vt:vector>
  </HeadingPairs>
  <TitlesOfParts>
    <vt:vector size="54" baseType="lpstr">
      <vt:lpstr>Arial</vt:lpstr>
      <vt:lpstr>Avenir</vt:lpstr>
      <vt:lpstr>Avenir Black</vt:lpstr>
      <vt:lpstr>Avenir Book</vt:lpstr>
      <vt:lpstr>Calibri</vt:lpstr>
      <vt:lpstr>Calibri Light</vt:lpstr>
      <vt:lpstr>1_Office Theme</vt:lpstr>
      <vt:lpstr>Digitips</vt:lpstr>
      <vt:lpstr>Uitleg voor digicoaches</vt:lpstr>
      <vt:lpstr>Zelf een QR-code maken</vt:lpstr>
      <vt:lpstr>DigiHulplijn voor iedereen</vt:lpstr>
      <vt:lpstr>Spellingscontrole in Word met F7</vt:lpstr>
      <vt:lpstr>Herken de muziek die wordt afgespeeld</vt:lpstr>
      <vt:lpstr>Demo patiëntenportaal</vt:lpstr>
      <vt:lpstr>Met CTRL + Enter een nieuwe pagina in Word</vt:lpstr>
      <vt:lpstr>Wachttijden poliklinieken</vt:lpstr>
      <vt:lpstr>Programma’s automatisch opstarten in Windows</vt:lpstr>
      <vt:lpstr>YouTube video’s zonder advertenties</vt:lpstr>
      <vt:lpstr>Checken of de link betrouwbaar is? </vt:lpstr>
      <vt:lpstr>Nooit meer de verkeerde kleur op je muur</vt:lpstr>
      <vt:lpstr>Tabbladen vastzetten in je browser</vt:lpstr>
      <vt:lpstr>Toch een zichtbare 0 in Excel</vt:lpstr>
      <vt:lpstr>Geen verspilling en mooie deals</vt:lpstr>
      <vt:lpstr>Mailtje kwijt? Meerdere zoekcriteria bepalen</vt:lpstr>
      <vt:lpstr>Snel kijken en luisteren</vt:lpstr>
      <vt:lpstr>Niet afgeleid worden in Word</vt:lpstr>
      <vt:lpstr>Cursor verplaatsen via spatiebalk (iPhone) </vt:lpstr>
      <vt:lpstr>Achtergrondgeluiden</vt:lpstr>
      <vt:lpstr>Persoonlijke kiekjes</vt:lpstr>
      <vt:lpstr>Leef je nog?</vt:lpstr>
      <vt:lpstr>Voor de klusser! Het meetlint van de iPhone</vt:lpstr>
      <vt:lpstr>Oefenen met DigiD</vt:lpstr>
      <vt:lpstr>Bijsluiters kort en duidelijk uitgelegd</vt:lpstr>
      <vt:lpstr>Verwijderde berichten markeren als gelezen</vt:lpstr>
      <vt:lpstr>Speciale tekens op je Mac</vt:lpstr>
      <vt:lpstr>Even ontspannen</vt:lpstr>
      <vt:lpstr>Word bestand opslaan als pdf</vt:lpstr>
      <vt:lpstr>Nooit meer je auto kwijt</vt:lpstr>
      <vt:lpstr>Waar is de muisaanwijzer?</vt:lpstr>
      <vt:lpstr>PowerPoint direct in de presentatiestand</vt:lpstr>
      <vt:lpstr>Eenvoudig een YouTube video downloaden?</vt:lpstr>
      <vt:lpstr>Afbeelding bijsnijden in Word of PowerPoint</vt:lpstr>
      <vt:lpstr>Geconcentreerd werken met bloktijden</vt:lpstr>
      <vt:lpstr>Voor wereldreizigers</vt:lpstr>
      <vt:lpstr>De delete-knop op Mac</vt:lpstr>
      <vt:lpstr>Snel foto’s selecteren op je iPhone</vt:lpstr>
      <vt:lpstr>Wie wijzigt wat?</vt:lpstr>
      <vt:lpstr>Oma weet raad</vt:lpstr>
      <vt:lpstr>Reizigersvaccinaties</vt:lpstr>
      <vt:lpstr>Fiets- en wandelroutes</vt:lpstr>
      <vt:lpstr>Wie heeft gebeld?</vt:lpstr>
      <vt:lpstr>Handleidingen online</vt:lpstr>
      <vt:lpstr>Thuisarts.nl informatie mailen</vt:lpstr>
      <vt:lpstr> Op zoek naar      meer digitips?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Iedereen digivaardig in de zorg! Nu ook in de ggz en de ziekenhuizen!</dc:title>
  <dc:creator>Suzanne Verheijden | Buro Strakz</dc:creator>
  <cp:lastModifiedBy>Joyce Hummel</cp:lastModifiedBy>
  <cp:revision>38</cp:revision>
  <dcterms:created xsi:type="dcterms:W3CDTF">2020-09-17T11:26:02Z</dcterms:created>
  <dcterms:modified xsi:type="dcterms:W3CDTF">2022-09-28T13:21:06Z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0x01010043CC47356F656149AEDD21A7048DF849</vt:lpwstr>
  </property>
</Properties>
</file>